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5"/>
  </p:notesMasterIdLst>
  <p:sldIdLst>
    <p:sldId id="2523" r:id="rId2"/>
    <p:sldId id="2651" r:id="rId3"/>
    <p:sldId id="1930" r:id="rId4"/>
    <p:sldId id="2591" r:id="rId5"/>
    <p:sldId id="2572" r:id="rId6"/>
    <p:sldId id="2519" r:id="rId7"/>
    <p:sldId id="2580" r:id="rId8"/>
    <p:sldId id="1947" r:id="rId9"/>
    <p:sldId id="2662" r:id="rId10"/>
    <p:sldId id="862" r:id="rId11"/>
    <p:sldId id="2535" r:id="rId12"/>
    <p:sldId id="2536" r:id="rId13"/>
    <p:sldId id="2537" r:id="rId14"/>
    <p:sldId id="2581" r:id="rId15"/>
    <p:sldId id="2524" r:id="rId16"/>
    <p:sldId id="2647" r:id="rId17"/>
    <p:sldId id="2551" r:id="rId18"/>
    <p:sldId id="2654" r:id="rId19"/>
    <p:sldId id="276" r:id="rId20"/>
    <p:sldId id="1903" r:id="rId21"/>
    <p:sldId id="2664" r:id="rId22"/>
    <p:sldId id="2520" r:id="rId23"/>
    <p:sldId id="2546" r:id="rId24"/>
    <p:sldId id="1962" r:id="rId25"/>
    <p:sldId id="2653" r:id="rId26"/>
    <p:sldId id="2559" r:id="rId27"/>
    <p:sldId id="2638" r:id="rId28"/>
    <p:sldId id="2562" r:id="rId29"/>
    <p:sldId id="2566" r:id="rId30"/>
    <p:sldId id="2655" r:id="rId31"/>
    <p:sldId id="2648" r:id="rId32"/>
    <p:sldId id="1937" r:id="rId33"/>
    <p:sldId id="299" r:id="rId34"/>
    <p:sldId id="1944" r:id="rId35"/>
    <p:sldId id="2665" r:id="rId36"/>
    <p:sldId id="259" r:id="rId37"/>
    <p:sldId id="2538" r:id="rId38"/>
    <p:sldId id="2539" r:id="rId39"/>
    <p:sldId id="1949" r:id="rId40"/>
    <p:sldId id="1056" r:id="rId41"/>
    <p:sldId id="2659" r:id="rId42"/>
    <p:sldId id="2534" r:id="rId43"/>
    <p:sldId id="2660" r:id="rId44"/>
    <p:sldId id="2650" r:id="rId45"/>
    <p:sldId id="2576" r:id="rId46"/>
    <p:sldId id="2568" r:id="rId47"/>
    <p:sldId id="2575" r:id="rId48"/>
    <p:sldId id="2652" r:id="rId49"/>
    <p:sldId id="2521" r:id="rId50"/>
    <p:sldId id="2661" r:id="rId51"/>
    <p:sldId id="2582" r:id="rId52"/>
    <p:sldId id="1990" r:id="rId53"/>
    <p:sldId id="2525" r:id="rId54"/>
    <p:sldId id="1785" r:id="rId55"/>
    <p:sldId id="2663" r:id="rId56"/>
    <p:sldId id="2567" r:id="rId57"/>
    <p:sldId id="2656" r:id="rId58"/>
    <p:sldId id="2587" r:id="rId59"/>
    <p:sldId id="2657" r:id="rId60"/>
    <p:sldId id="2597" r:id="rId61"/>
    <p:sldId id="2598" r:id="rId62"/>
    <p:sldId id="2500" r:id="rId63"/>
    <p:sldId id="1854" r:id="rId64"/>
    <p:sldId id="2585" r:id="rId65"/>
    <p:sldId id="2658" r:id="rId66"/>
    <p:sldId id="317" r:id="rId67"/>
    <p:sldId id="2646" r:id="rId68"/>
    <p:sldId id="1851" r:id="rId69"/>
    <p:sldId id="1772" r:id="rId70"/>
    <p:sldId id="1853" r:id="rId71"/>
    <p:sldId id="2363" r:id="rId72"/>
    <p:sldId id="2586" r:id="rId73"/>
    <p:sldId id="1897" r:id="rId7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86" autoAdjust="0"/>
    <p:restoredTop sz="79805" autoAdjust="0"/>
  </p:normalViewPr>
  <p:slideViewPr>
    <p:cSldViewPr snapToGrid="0">
      <p:cViewPr varScale="1">
        <p:scale>
          <a:sx n="56" d="100"/>
          <a:sy n="56" d="100"/>
        </p:scale>
        <p:origin x="87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g>
</file>

<file path=ppt/media/image10.png>
</file>

<file path=ppt/media/image100.jpeg>
</file>

<file path=ppt/media/image101.png>
</file>

<file path=ppt/media/image102.jpeg>
</file>

<file path=ppt/media/image103.jpeg>
</file>

<file path=ppt/media/image104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wmf>
</file>

<file path=ppt/media/image45.wmf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51.png>
</file>

<file path=ppt/media/image52.png>
</file>

<file path=ppt/media/image53.wmf>
</file>

<file path=ppt/media/image54.png>
</file>

<file path=ppt/media/image55.png>
</file>

<file path=ppt/media/image56.png>
</file>

<file path=ppt/media/image57.wmf>
</file>

<file path=ppt/media/image570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wmf>
</file>

<file path=ppt/media/image72.wmf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jp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jpeg>
</file>

<file path=ppt/media/image9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7D8FC-BDAE-4C0B-9EC9-EDF7A72984B8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28494-E6BA-4A26-84EE-8420C225A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0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15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8858B6-68A9-558D-7A9E-A3237CB7D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E4084F-97B1-7D08-BD35-0FA1BC811B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E95F71-44D1-E32D-06FE-19123F0501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EC35-A8D0-3AAA-320D-76CDF04183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964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67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9338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588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5A442-4B65-8D4A-B84E-EDD0DD7A919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707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367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6E7B2F-B1DB-4D93-B86E-A3B7EE55AE90}" type="slidenum">
              <a:rPr lang="en-US" altLang="en-US"/>
              <a:pPr/>
              <a:t>34</a:t>
            </a:fld>
            <a:endParaRPr lang="en-US" altLang="en-US"/>
          </a:p>
        </p:txBody>
      </p:sp>
      <p:sp>
        <p:nvSpPr>
          <p:cNvPr id="1067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7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51224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31731" indent="-281435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25741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576037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26333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476630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26926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377222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27518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BEBA2418-AE6B-F141-ABAA-66B4ABBA195C}" type="slidenum">
              <a:rPr lang="en-US" altLang="zh-CN">
                <a:ea typeface="SimSun" charset="0"/>
                <a:cs typeface="SimSun" charset="0"/>
              </a:rPr>
              <a:pPr/>
              <a:t>36</a:t>
            </a:fld>
            <a:endParaRPr lang="en-US" altLang="zh-CN">
              <a:ea typeface="SimSun" charset="0"/>
              <a:cs typeface="SimSun" charset="0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4200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7039F7-9394-A245-B939-DF533F2CB6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64395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7">
            <a:extLst>
              <a:ext uri="{FF2B5EF4-FFF2-40B4-BE49-F238E27FC236}">
                <a16:creationId xmlns:a16="http://schemas.microsoft.com/office/drawing/2014/main" id="{DFA77DF3-D4F8-2C4B-B55C-BF6246D4E38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3186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3186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3186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3186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EE15ABD-6383-4F45-A0A9-DFD1BB735733}" type="slidenum">
              <a:rPr lang="en-US" altLang="en-US"/>
              <a:pPr>
                <a:spcBef>
                  <a:spcPct val="0"/>
                </a:spcBef>
              </a:pPr>
              <a:t>43</a:t>
            </a:fld>
            <a:endParaRPr lang="en-US" altLang="en-US"/>
          </a:p>
        </p:txBody>
      </p:sp>
      <p:sp>
        <p:nvSpPr>
          <p:cNvPr id="38914" name="Rectangle 2">
            <a:extLst>
              <a:ext uri="{FF2B5EF4-FFF2-40B4-BE49-F238E27FC236}">
                <a16:creationId xmlns:a16="http://schemas.microsoft.com/office/drawing/2014/main" id="{DF7B01FC-D886-6541-8FD6-2B10D30081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27038" y="692150"/>
            <a:ext cx="6157912" cy="3463925"/>
          </a:xfrm>
          <a:ln/>
        </p:spPr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159E9BE5-3FFD-194F-B2C2-0F7AB7E7FE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38916" name="Date Placeholder 1">
            <a:extLst>
              <a:ext uri="{FF2B5EF4-FFF2-40B4-BE49-F238E27FC236}">
                <a16:creationId xmlns:a16="http://schemas.microsoft.com/office/drawing/2014/main" id="{AFBCD202-814A-5947-AD8E-6165DC17123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531AE759-2016-4F46-BF0E-D7BB35258562}" type="datetime1">
              <a:rPr lang="en-US" altLang="en-US" sz="1200" smtClean="0">
                <a:latin typeface="Times New Roman" panose="02020603050405020304" pitchFamily="18" charset="0"/>
              </a:rPr>
              <a:pPr/>
              <a:t>9/8/2025</a:t>
            </a:fld>
            <a:endParaRPr lang="en-US" altLang="en-US" sz="1200">
              <a:latin typeface="Times New Roman" panose="02020603050405020304" pitchFamily="18" charset="0"/>
            </a:endParaRPr>
          </a:p>
        </p:txBody>
      </p:sp>
      <p:sp>
        <p:nvSpPr>
          <p:cNvPr id="38917" name="Footer Placeholder 2">
            <a:extLst>
              <a:ext uri="{FF2B5EF4-FFF2-40B4-BE49-F238E27FC236}">
                <a16:creationId xmlns:a16="http://schemas.microsoft.com/office/drawing/2014/main" id="{3A03E498-6008-6C4B-9013-B3812D369B16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 sz="12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283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637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6415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116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7">
            <a:extLst>
              <a:ext uri="{FF2B5EF4-FFF2-40B4-BE49-F238E27FC236}">
                <a16:creationId xmlns:a16="http://schemas.microsoft.com/office/drawing/2014/main" id="{38DDAFCC-282E-ED41-A926-E25DF58601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3186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3186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3186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3186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51F4EA94-238C-A744-8892-A8619BC684E4}" type="slidenum">
              <a:rPr lang="en-US" altLang="en-US"/>
              <a:pPr>
                <a:spcBef>
                  <a:spcPct val="0"/>
                </a:spcBef>
              </a:pPr>
              <a:t>51</a:t>
            </a:fld>
            <a:endParaRPr lang="en-US" altLang="en-US"/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4B524DF0-959E-894B-A6D2-C01B46AD8AC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27038" y="692150"/>
            <a:ext cx="6157912" cy="3463925"/>
          </a:xfrm>
          <a:ln/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D3C4C08E-EA20-9848-922A-B1E6791744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7652" name="Date Placeholder 1">
            <a:extLst>
              <a:ext uri="{FF2B5EF4-FFF2-40B4-BE49-F238E27FC236}">
                <a16:creationId xmlns:a16="http://schemas.microsoft.com/office/drawing/2014/main" id="{E9D3398A-3C47-1746-B234-D0972CC8DF9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49683D5C-7B04-1342-83B5-E348C074ACB9}" type="datetime1">
              <a:rPr lang="en-US" altLang="en-US" sz="1200" smtClean="0">
                <a:latin typeface="Times New Roman" panose="02020603050405020304" pitchFamily="18" charset="0"/>
              </a:rPr>
              <a:pPr/>
              <a:t>9/8/2025</a:t>
            </a:fld>
            <a:endParaRPr lang="en-US" altLang="en-US" sz="1200">
              <a:latin typeface="Times New Roman" panose="02020603050405020304" pitchFamily="18" charset="0"/>
            </a:endParaRPr>
          </a:p>
        </p:txBody>
      </p:sp>
      <p:sp>
        <p:nvSpPr>
          <p:cNvPr id="27653" name="Footer Placeholder 2">
            <a:extLst>
              <a:ext uri="{FF2B5EF4-FFF2-40B4-BE49-F238E27FC236}">
                <a16:creationId xmlns:a16="http://schemas.microsoft.com/office/drawing/2014/main" id="{C3EF8F98-5486-BF40-9D92-E942EAC6CAC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defTabSz="931863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 sz="12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582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3692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361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201AF-7CEB-8546-A578-FFFAB94A9520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801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5A442-4B65-8D4A-B84E-EDD0DD7A9191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7567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0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F38C2-4548-F541-8261-4C1D96E7A166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38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747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42510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76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>
            <a:extLst>
              <a:ext uri="{FF2B5EF4-FFF2-40B4-BE49-F238E27FC236}">
                <a16:creationId xmlns:a16="http://schemas.microsoft.com/office/drawing/2014/main" id="{69B5012B-BFE6-48B0-8181-F1D8C5CCE31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D40C4F4-5C74-43C7-8B59-8E6747A72BB6}" type="slidenum">
              <a:rPr lang="en-US" altLang="en-US" sz="1200"/>
              <a:pPr/>
              <a:t>9</a:t>
            </a:fld>
            <a:endParaRPr lang="en-US" altLang="en-US" sz="1200"/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81A2B37D-9037-4186-8DCB-EE0428292CF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>
            <a:extLst>
              <a:ext uri="{FF2B5EF4-FFF2-40B4-BE49-F238E27FC236}">
                <a16:creationId xmlns:a16="http://schemas.microsoft.com/office/drawing/2014/main" id="{24225727-BC07-4EB1-A142-06ED6756D0F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34203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FD751C-CA4C-4BCE-B034-F1EED79B1901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1069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9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6790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7039F7-9394-A245-B939-DF533F2CB6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2901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7039F7-9394-A245-B939-DF533F2CB6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24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7039F7-9394-A245-B939-DF533F2CB6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3575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10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21D3B-C6BC-FC06-22D8-609CBCD4D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CFC6C-3C9F-1C88-55EE-C07C1BBEC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5DFB3-BC5F-0370-6752-61EBF436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E8004-55CE-244A-02AD-D9D44BA80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3C46B-B664-AE3D-D8E9-BDDC5793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88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E825-0DB0-D818-C1B3-9934C0BF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5ACAB-59D8-E46F-019D-3331382A9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6C24-DDFA-D1C6-618C-8C1064484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858C8-3BC5-5D9B-9109-1F990766B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5EFB-A31C-4F86-F68C-85E75070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9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8572C-F152-CADA-EE4C-7CB28D7C6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A3F3E-D6BF-99D9-AF2F-14DA4DFF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9CF2-860B-EA46-F992-899B62019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83ADB-5B01-CA36-70DC-5225E627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1F1F1-91E8-1CD6-35C6-AB9BED53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93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58B6-08FC-9E8B-3799-2224C29C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36A05-F4E0-3A0E-3A7E-3FA3E8973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1186F-D24B-F49E-06AD-832C16E2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3C40B-85FB-195C-43D7-A2DB13598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BE8AF-A8DF-6847-EE51-957FCCFF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3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87005-76EF-8037-D06C-05E2E1AA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81416-18FD-0336-B08B-FACDB0D24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AFB1D-7160-1DBD-F901-50DA3163A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D82A6-24AD-EBE3-8B6F-900D7430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579E2-BE4A-53B2-5B9E-3AA0F3030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1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AD782-06FC-3D2C-F3E6-DAD479D5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EC89E-0AE0-4086-FA0B-306580AC8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9F7C5-C1A5-8E62-19DF-501FAAB08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FB5A8-E160-3FB7-B348-36FD5305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0A082-6563-541A-EF9D-00307129F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90DEF-9181-BF3B-ED20-B3A5C0901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0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339C-319F-0371-36B1-548CA5C14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51DE3-1DED-E94C-3C63-8C83F9E27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CFA07-3138-4280-073D-3D2A4631E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03DC2-C102-E6EA-3F78-54DFCDED5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AB7BAF-0E24-876B-5D71-5492D0A11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4C2687-B5AC-861C-AA7C-FE8336CC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05E1D-822F-FE01-95BF-C54A4561F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859D88-F094-A075-C5FA-85C76C6E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3F66E-2951-4904-B2FF-EE5004218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4030F7-2231-9BB0-7DD0-80B769528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CFCC7-E9D7-389D-A9F2-BF3702F2B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082226-E293-779D-A39C-D363A2CF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6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D2DFD-99BA-0C5E-9DD0-1A9E4CC8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894E2F-5617-DBA6-D862-4E1ACE5A8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29932-CA1C-53DD-C61B-956FEE2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8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DCCC-3791-2995-F49F-86147A7A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F0EC9-DA08-E62C-B2A5-14C20831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B52FE-61CF-5C17-CA63-C6450309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C4DD9-215B-8E68-F324-836E51AD6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185BE-F1EB-5AA0-2A29-5A35D786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F6AFB-27BF-8869-D927-DCF473474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35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1283B-B205-E099-D5AC-F22BC7D5B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B78F1F-66E7-8A9A-6D8A-0A31EADC0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AE7DE-C471-B370-09EE-22185FBE1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9CDE1-D55C-6C28-4C9E-3F50CF6F9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E45DD-E3BA-4377-3304-43B1EEE2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4124B-4680-CA32-4828-4406B0C5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133F6C-B596-A23C-B42F-FBB08EB5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A5526-5D65-2572-31FF-EC7F4A91E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8BB84-4C4C-A700-F513-C254E52DE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44C9E-67EC-4B19-A5DC-B342A3384925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D2DC2-F17D-C574-A5E4-E877F7FD6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522BE-90D2-DA1F-6FD8-7DE6C537E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0.png"/><Relationship Id="rId5" Type="http://schemas.openxmlformats.org/officeDocument/2006/relationships/image" Target="../media/image180.png"/><Relationship Id="rId4" Type="http://schemas.openxmlformats.org/officeDocument/2006/relationships/image" Target="../media/image17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kim.hang@northeastern.edu" TargetMode="External"/><Relationship Id="rId2" Type="http://schemas.openxmlformats.org/officeDocument/2006/relationships/hyperlink" Target="mailto:a.mosaddegh@northeastern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wmf"/><Relationship Id="rId4" Type="http://schemas.openxmlformats.org/officeDocument/2006/relationships/oleObject" Target="../embeddings/oleObject2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72.wmf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71.wmf"/><Relationship Id="rId4" Type="http://schemas.openxmlformats.org/officeDocument/2006/relationships/oleObject" Target="../embeddings/oleObject5.bin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png"/><Relationship Id="rId4" Type="http://schemas.openxmlformats.org/officeDocument/2006/relationships/image" Target="../media/image570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5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1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3.png"/><Relationship Id="rId4" Type="http://schemas.openxmlformats.org/officeDocument/2006/relationships/oleObject" Target="../embeddings/oleObject7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0.jpeg"/><Relationship Id="rId5" Type="http://schemas.openxmlformats.org/officeDocument/2006/relationships/image" Target="../media/image99.jpeg"/><Relationship Id="rId4" Type="http://schemas.openxmlformats.org/officeDocument/2006/relationships/image" Target="../media/image9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371/journal.pdig.0000341" TargetMode="External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2.jpe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jpe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6839-1615-D6B1-2E57-0ADDB3A93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2575" y="139382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Advanced Techniques with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Large Language Models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5300" dirty="0"/>
              <a:t>Lecture 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7B08F6-CA66-E9B6-26EF-64525C3B6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4013"/>
            <a:ext cx="9144000" cy="255111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Northeastern University</a:t>
            </a:r>
          </a:p>
          <a:p>
            <a:r>
              <a:rPr lang="en-US" dirty="0"/>
              <a:t>College of Engineering</a:t>
            </a:r>
          </a:p>
          <a:p>
            <a:r>
              <a:rPr lang="en-US" dirty="0"/>
              <a:t>Multidisciplinary Graduate Engineering Department</a:t>
            </a:r>
          </a:p>
          <a:p>
            <a:endParaRPr lang="en-US" dirty="0"/>
          </a:p>
          <a:p>
            <a:r>
              <a:rPr lang="en-US" sz="2000" dirty="0"/>
              <a:t>INFO 7374 – Fall 2025</a:t>
            </a:r>
          </a:p>
          <a:p>
            <a:r>
              <a:rPr lang="en-US" sz="2000" dirty="0"/>
              <a:t>Instructor: Abdolreza Mosaddegh</a:t>
            </a:r>
          </a:p>
        </p:txBody>
      </p:sp>
    </p:spTree>
    <p:extLst>
      <p:ext uri="{BB962C8B-B14F-4D97-AF65-F5344CB8AC3E}">
        <p14:creationId xmlns:p14="http://schemas.microsoft.com/office/powerpoint/2010/main" val="1199296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3" name="Text Box 3"/>
          <p:cNvSpPr txBox="1">
            <a:spLocks noChangeArrowheads="1"/>
          </p:cNvSpPr>
          <p:nvPr/>
        </p:nvSpPr>
        <p:spPr bwMode="auto">
          <a:xfrm>
            <a:off x="2041525" y="1103313"/>
            <a:ext cx="309091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</a:t>
            </a: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Euclidean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Manhattan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Chebyshev Distance: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684" name="Object 4"/>
              <p:cNvSpPr txBox="1"/>
              <p:nvPr/>
            </p:nvSpPr>
            <p:spPr bwMode="auto">
              <a:xfrm>
                <a:off x="5495825" y="1282516"/>
                <a:ext cx="4859511" cy="49035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  <m:sSup>
                            <m:sSup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684" name="Object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1282516"/>
                <a:ext cx="4859511" cy="490351"/>
              </a:xfrm>
              <a:prstGeom prst="rect">
                <a:avLst/>
              </a:prstGeom>
              <a:blipFill>
                <a:blip r:embed="rId3"/>
                <a:stretch>
                  <a:fillRect b="-7901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85" name="Object 5"/>
              <p:cNvSpPr txBox="1"/>
              <p:nvPr/>
            </p:nvSpPr>
            <p:spPr bwMode="auto">
              <a:xfrm>
                <a:off x="5495825" y="2109598"/>
                <a:ext cx="2724349" cy="41625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)=|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 =</m:t>
                      </m:r>
                      <m:nary>
                        <m:naryPr>
                          <m:chr m:val="∑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685" name="Object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2109598"/>
                <a:ext cx="2724349" cy="416250"/>
              </a:xfrm>
              <a:prstGeom prst="rect">
                <a:avLst/>
              </a:prstGeom>
              <a:blipFill>
                <a:blip r:embed="rId4"/>
                <a:stretch>
                  <a:fillRect b="-60294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86" name="Object 6"/>
              <p:cNvSpPr txBox="1"/>
              <p:nvPr/>
            </p:nvSpPr>
            <p:spPr bwMode="auto">
              <a:xfrm>
                <a:off x="5495825" y="2973846"/>
                <a:ext cx="3200400" cy="43915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1≤</m:t>
                          </m:r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1600"/>
              </a:p>
            </p:txBody>
          </p:sp>
        </mc:Choice>
        <mc:Fallback xmlns="">
          <p:sp>
            <p:nvSpPr>
              <p:cNvPr id="839686" name="Object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2973846"/>
                <a:ext cx="3200400" cy="4391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9687" name="Line 7"/>
          <p:cNvSpPr>
            <a:spLocks noChangeShapeType="1"/>
          </p:cNvSpPr>
          <p:nvPr/>
        </p:nvSpPr>
        <p:spPr bwMode="auto">
          <a:xfrm>
            <a:off x="2570163" y="3991736"/>
            <a:ext cx="0" cy="2209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88" name="Line 8"/>
          <p:cNvSpPr>
            <a:spLocks noChangeShapeType="1"/>
          </p:cNvSpPr>
          <p:nvPr/>
        </p:nvSpPr>
        <p:spPr bwMode="auto">
          <a:xfrm>
            <a:off x="2570163" y="6201536"/>
            <a:ext cx="32004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89" name="Line 9"/>
          <p:cNvSpPr>
            <a:spLocks noChangeShapeType="1"/>
          </p:cNvSpPr>
          <p:nvPr/>
        </p:nvSpPr>
        <p:spPr bwMode="auto">
          <a:xfrm>
            <a:off x="3255963" y="604913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0" name="Line 10"/>
          <p:cNvSpPr>
            <a:spLocks noChangeShapeType="1"/>
          </p:cNvSpPr>
          <p:nvPr/>
        </p:nvSpPr>
        <p:spPr bwMode="auto">
          <a:xfrm>
            <a:off x="4322763" y="604913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1" name="Line 11"/>
          <p:cNvSpPr>
            <a:spLocks noChangeShapeType="1"/>
          </p:cNvSpPr>
          <p:nvPr/>
        </p:nvSpPr>
        <p:spPr bwMode="auto">
          <a:xfrm>
            <a:off x="2493963" y="574433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2" name="Line 12"/>
          <p:cNvSpPr>
            <a:spLocks noChangeShapeType="1"/>
          </p:cNvSpPr>
          <p:nvPr/>
        </p:nvSpPr>
        <p:spPr bwMode="auto">
          <a:xfrm>
            <a:off x="2479676" y="406793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3" name="Oval 13"/>
          <p:cNvSpPr>
            <a:spLocks noChangeArrowheads="1"/>
          </p:cNvSpPr>
          <p:nvPr/>
        </p:nvSpPr>
        <p:spPr bwMode="auto">
          <a:xfrm>
            <a:off x="4279901" y="5701474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4" name="Oval 14"/>
          <p:cNvSpPr>
            <a:spLocks noChangeArrowheads="1"/>
          </p:cNvSpPr>
          <p:nvPr/>
        </p:nvSpPr>
        <p:spPr bwMode="auto">
          <a:xfrm>
            <a:off x="3213101" y="4020311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695" name="Object 15"/>
              <p:cNvSpPr txBox="1"/>
              <p:nvPr/>
            </p:nvSpPr>
            <p:spPr bwMode="auto">
              <a:xfrm>
                <a:off x="3684588" y="6006274"/>
                <a:ext cx="261938" cy="3476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839695" name="Object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684588" y="6006274"/>
                <a:ext cx="261938" cy="34766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96" name="Object 16"/>
              <p:cNvSpPr txBox="1"/>
              <p:nvPr/>
            </p:nvSpPr>
            <p:spPr bwMode="auto">
              <a:xfrm>
                <a:off x="2112963" y="4664837"/>
                <a:ext cx="261938" cy="3476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839696" name="Object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12963" y="4664837"/>
                <a:ext cx="261938" cy="34766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9697" name="Line 17"/>
          <p:cNvSpPr>
            <a:spLocks noChangeShapeType="1"/>
          </p:cNvSpPr>
          <p:nvPr/>
        </p:nvSpPr>
        <p:spPr bwMode="auto">
          <a:xfrm>
            <a:off x="2265363" y="4067936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8" name="Line 18"/>
          <p:cNvSpPr>
            <a:spLocks noChangeShapeType="1"/>
          </p:cNvSpPr>
          <p:nvPr/>
        </p:nvSpPr>
        <p:spPr bwMode="auto">
          <a:xfrm>
            <a:off x="2265363" y="5058536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9" name="Line 19"/>
          <p:cNvSpPr>
            <a:spLocks noChangeShapeType="1"/>
          </p:cNvSpPr>
          <p:nvPr/>
        </p:nvSpPr>
        <p:spPr bwMode="auto">
          <a:xfrm>
            <a:off x="3913188" y="6353936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0" name="Line 20"/>
          <p:cNvSpPr>
            <a:spLocks noChangeShapeType="1"/>
          </p:cNvSpPr>
          <p:nvPr/>
        </p:nvSpPr>
        <p:spPr bwMode="auto">
          <a:xfrm>
            <a:off x="3303588" y="6353936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1" name="Line 21"/>
          <p:cNvSpPr>
            <a:spLocks noChangeShapeType="1"/>
          </p:cNvSpPr>
          <p:nvPr/>
        </p:nvSpPr>
        <p:spPr bwMode="auto">
          <a:xfrm>
            <a:off x="2722563" y="5744336"/>
            <a:ext cx="15240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2" name="Line 22"/>
          <p:cNvSpPr>
            <a:spLocks noChangeShapeType="1"/>
          </p:cNvSpPr>
          <p:nvPr/>
        </p:nvSpPr>
        <p:spPr bwMode="auto">
          <a:xfrm>
            <a:off x="3255963" y="4144136"/>
            <a:ext cx="0" cy="19050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3" name="Line 23"/>
          <p:cNvSpPr>
            <a:spLocks noChangeShapeType="1"/>
          </p:cNvSpPr>
          <p:nvPr/>
        </p:nvSpPr>
        <p:spPr bwMode="auto">
          <a:xfrm>
            <a:off x="4322763" y="5820536"/>
            <a:ext cx="0" cy="228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4" name="Line 24"/>
          <p:cNvSpPr>
            <a:spLocks noChangeShapeType="1"/>
          </p:cNvSpPr>
          <p:nvPr/>
        </p:nvSpPr>
        <p:spPr bwMode="auto">
          <a:xfrm>
            <a:off x="2722563" y="4067936"/>
            <a:ext cx="4572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705" name="Object 25"/>
              <p:cNvSpPr txBox="1"/>
              <p:nvPr/>
            </p:nvSpPr>
            <p:spPr bwMode="auto">
              <a:xfrm>
                <a:off x="6747973" y="4167593"/>
                <a:ext cx="5277967" cy="145891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Euclidean</m:t>
                      </m:r>
                      <m: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(1−3)</m:t>
                          </m:r>
                        </m:e>
                        <m:sup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(5−1)</m:t>
                          </m:r>
                        </m:e>
                        <m:sup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f>
                            <m:f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=4.47</m:t>
                      </m:r>
                    </m:oMath>
                  </m:oMathPara>
                </a14:m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/>
                <a:br>
                  <a:rPr lang="en-US" sz="1400" i="1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Manhattan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d>
                        <m:dPr>
                          <m:ctrlP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1−3</m:t>
                          </m:r>
                        </m:e>
                      </m:d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(5−1)|=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/>
                <a:br>
                  <a:rPr lang="en-US" sz="1400" i="1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Chebyshev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d>
                        <m:dPr>
                          <m:begChr m:val="|"/>
                          <m:endChr m:val="|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1−3</m:t>
                              </m:r>
                            </m:e>
                          </m:d>
                        </m:e>
                      </m:d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|(5−1)|)=4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705" name="Object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47973" y="4167593"/>
                <a:ext cx="5277967" cy="1458913"/>
              </a:xfrm>
              <a:prstGeom prst="rect">
                <a:avLst/>
              </a:prstGeom>
              <a:blipFill>
                <a:blip r:embed="rId8"/>
                <a:stretch>
                  <a:fillRect b="-6527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itle 10"/>
          <p:cNvSpPr txBox="1">
            <a:spLocks/>
          </p:cNvSpPr>
          <p:nvPr/>
        </p:nvSpPr>
        <p:spPr>
          <a:xfrm>
            <a:off x="1615243" y="304800"/>
            <a:ext cx="8595557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dirty="0">
                <a:solidFill>
                  <a:srgbClr val="003300"/>
                </a:solidFill>
              </a:rPr>
              <a:t>Similarity : Less Distance in Features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F26AE0-5910-7012-74C4-8CEF4A811D2E}"/>
              </a:ext>
            </a:extLst>
          </p:cNvPr>
          <p:cNvSpPr txBox="1"/>
          <p:nvPr/>
        </p:nvSpPr>
        <p:spPr>
          <a:xfrm>
            <a:off x="3081338" y="639456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1      2     3    4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827A9C-472E-267A-BD1D-1B117751F021}"/>
              </a:ext>
            </a:extLst>
          </p:cNvPr>
          <p:cNvSpPr txBox="1"/>
          <p:nvPr/>
        </p:nvSpPr>
        <p:spPr>
          <a:xfrm rot="16200000">
            <a:off x="-439924" y="33906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1    2    3    4   5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05FDB-C530-6D4B-9E46-CE62738B4CEE}"/>
              </a:ext>
            </a:extLst>
          </p:cNvPr>
          <p:cNvSpPr txBox="1"/>
          <p:nvPr/>
        </p:nvSpPr>
        <p:spPr>
          <a:xfrm>
            <a:off x="5181600" y="621583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FF0000"/>
                </a:solidFill>
                <a:latin typeface="Arial Narrow" pitchFamily="34" charset="0"/>
              </a:rPr>
              <a:t>Weight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6C5975-1EF1-C102-6A7A-9AED52B5F9B4}"/>
              </a:ext>
            </a:extLst>
          </p:cNvPr>
          <p:cNvSpPr txBox="1"/>
          <p:nvPr/>
        </p:nvSpPr>
        <p:spPr>
          <a:xfrm>
            <a:off x="1846076" y="3545409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FF0000"/>
                </a:solidFill>
                <a:latin typeface="Arial Narrow" pitchFamily="34" charset="0"/>
              </a:rPr>
              <a:t>Height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4416A1-D24A-14C2-E2F8-873BE4217821}"/>
              </a:ext>
            </a:extLst>
          </p:cNvPr>
          <p:cNvSpPr txBox="1"/>
          <p:nvPr/>
        </p:nvSpPr>
        <p:spPr>
          <a:xfrm>
            <a:off x="3251201" y="3865124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FF0000"/>
                </a:solidFill>
                <a:latin typeface="Arial Narrow" pitchFamily="34" charset="0"/>
              </a:rPr>
              <a:t>X (1,5)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7D39F-D0B6-2348-7749-E366218DED35}"/>
              </a:ext>
            </a:extLst>
          </p:cNvPr>
          <p:cNvSpPr txBox="1"/>
          <p:nvPr/>
        </p:nvSpPr>
        <p:spPr>
          <a:xfrm>
            <a:off x="4479101" y="5549907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FF0000"/>
                </a:solidFill>
                <a:latin typeface="Arial Narrow" pitchFamily="34" charset="0"/>
              </a:rPr>
              <a:t>Y (3,1)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954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388620" y="1"/>
            <a:ext cx="10279380" cy="742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/>
            </a:pPr>
            <a:r>
              <a:rPr lang="en-US" sz="4400" dirty="0">
                <a:solidFill>
                  <a:schemeClr val="tx1"/>
                </a:solidFill>
              </a:rPr>
              <a:t>KNN Example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71C5EF45-9A57-4AD3-A13B-114A18BCE8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1084591"/>
              </p:ext>
            </p:extLst>
          </p:nvPr>
        </p:nvGraphicFramePr>
        <p:xfrm>
          <a:off x="1828800" y="2523037"/>
          <a:ext cx="4038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343271663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204882559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7774907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 (Label)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9993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5344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9215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56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174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Underweight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3048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957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rtl="0" eaLnBrk="1" latinLnBrk="0" hangingPunct="1"/>
                      <a:r>
                        <a:rPr kumimoji="0" lang="en-US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57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latinLnBrk="0" hangingPunct="1"/>
                      <a:r>
                        <a:rPr kumimoji="0" lang="en-US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173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latinLnBrk="0" hangingPunct="1"/>
                      <a:r>
                        <a:rPr kumimoji="0" lang="en-US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Underweight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03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164969"/>
                  </a:ext>
                </a:extLst>
              </a:tr>
            </a:tbl>
          </a:graphicData>
        </a:graphic>
      </p:graphicFrame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0F5EE920-A7CA-4381-84AA-5BB9C663341E}"/>
              </a:ext>
            </a:extLst>
          </p:cNvPr>
          <p:cNvGraphicFramePr>
            <a:graphicFrameLocks noGrp="1"/>
          </p:cNvGraphicFramePr>
          <p:nvPr/>
        </p:nvGraphicFramePr>
        <p:xfrm>
          <a:off x="6181928" y="6106160"/>
          <a:ext cx="44196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3200">
                  <a:extLst>
                    <a:ext uri="{9D8B030D-6E8A-4147-A177-3AD203B41FA5}">
                      <a16:colId xmlns:a16="http://schemas.microsoft.com/office/drawing/2014/main" val="1079986557"/>
                    </a:ext>
                  </a:extLst>
                </a:gridCol>
                <a:gridCol w="1473200">
                  <a:extLst>
                    <a:ext uri="{9D8B030D-6E8A-4147-A177-3AD203B41FA5}">
                      <a16:colId xmlns:a16="http://schemas.microsoft.com/office/drawing/2014/main" val="2683661745"/>
                    </a:ext>
                  </a:extLst>
                </a:gridCol>
                <a:gridCol w="1473200">
                  <a:extLst>
                    <a:ext uri="{9D8B030D-6E8A-4147-A177-3AD203B41FA5}">
                      <a16:colId xmlns:a16="http://schemas.microsoft.com/office/drawing/2014/main" val="602676587"/>
                    </a:ext>
                  </a:extLst>
                </a:gridCol>
              </a:tblGrid>
              <a:tr h="37301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57 kg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170 cm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?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81430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8420406-FF2E-9332-6D70-7A5AEAEBEC0B}"/>
              </a:ext>
            </a:extLst>
          </p:cNvPr>
          <p:cNvSpPr txBox="1"/>
          <p:nvPr/>
        </p:nvSpPr>
        <p:spPr>
          <a:xfrm>
            <a:off x="1670050" y="1627237"/>
            <a:ext cx="8394700" cy="72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b="1" dirty="0">
                <a:latin typeface="Arial" charset="0"/>
                <a:cs typeface="Arial" charset="0"/>
              </a:rPr>
              <a:t>Features: </a:t>
            </a:r>
            <a:r>
              <a:rPr lang="en-US" dirty="0">
                <a:latin typeface="Arial" charset="0"/>
                <a:cs typeface="Arial" charset="0"/>
              </a:rPr>
              <a:t>height(cm) and weight (kg) </a:t>
            </a:r>
          </a:p>
          <a:p>
            <a:pPr eaLnBrk="0" fontAlgn="base" hangingPunct="0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b="1" dirty="0">
                <a:latin typeface="Arial" charset="0"/>
                <a:cs typeface="Arial" charset="0"/>
              </a:rPr>
              <a:t>Labels: </a:t>
            </a:r>
            <a:r>
              <a:rPr lang="en-US" dirty="0">
                <a:latin typeface="Arial" charset="0"/>
                <a:cs typeface="Arial" charset="0"/>
              </a:rPr>
              <a:t>Normal , Underweight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3E3F73-5FE8-483C-BD46-BF6CB5DA2F24}"/>
              </a:ext>
            </a:extLst>
          </p:cNvPr>
          <p:cNvSpPr txBox="1"/>
          <p:nvPr/>
        </p:nvSpPr>
        <p:spPr>
          <a:xfrm>
            <a:off x="6585788" y="5628727"/>
            <a:ext cx="4082212" cy="378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Arial" charset="0"/>
                <a:cs typeface="Arial" charset="0"/>
              </a:rPr>
              <a:t>Patient with Unknown Class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29AB7D-2EDF-FFF3-5512-CD8BB2A8C6C3}"/>
              </a:ext>
            </a:extLst>
          </p:cNvPr>
          <p:cNvSpPr txBox="1"/>
          <p:nvPr/>
        </p:nvSpPr>
        <p:spPr>
          <a:xfrm>
            <a:off x="7240905" y="3309533"/>
            <a:ext cx="383476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KNN Algorithm</a:t>
            </a:r>
            <a:r>
              <a:rPr lang="en-US" sz="2000" dirty="0">
                <a:solidFill>
                  <a:schemeClr val="tx1"/>
                </a:solidFill>
              </a:rPr>
              <a:t>:</a:t>
            </a:r>
          </a:p>
          <a:p>
            <a:r>
              <a:rPr lang="en-US" sz="2000" dirty="0">
                <a:solidFill>
                  <a:schemeClr val="tx1"/>
                </a:solidFill>
              </a:rPr>
              <a:t>Classify new data based on </a:t>
            </a:r>
            <a:r>
              <a:rPr lang="en-US" sz="2000" dirty="0">
                <a:solidFill>
                  <a:srgbClr val="C00000"/>
                </a:solidFill>
              </a:rPr>
              <a:t>similarity with existing data</a:t>
            </a:r>
          </a:p>
        </p:txBody>
      </p:sp>
      <p:sp>
        <p:nvSpPr>
          <p:cNvPr id="8" name="Arrow: Up 7">
            <a:extLst>
              <a:ext uri="{FF2B5EF4-FFF2-40B4-BE49-F238E27FC236}">
                <a16:creationId xmlns:a16="http://schemas.microsoft.com/office/drawing/2014/main" id="{A436D289-0AB5-570C-3F17-1D6B83373A18}"/>
              </a:ext>
            </a:extLst>
          </p:cNvPr>
          <p:cNvSpPr/>
          <p:nvPr/>
        </p:nvSpPr>
        <p:spPr>
          <a:xfrm>
            <a:off x="7989570" y="4469130"/>
            <a:ext cx="1211580" cy="1015663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Up 8">
            <a:extLst>
              <a:ext uri="{FF2B5EF4-FFF2-40B4-BE49-F238E27FC236}">
                <a16:creationId xmlns:a16="http://schemas.microsoft.com/office/drawing/2014/main" id="{A8F42237-A94D-FBAB-85E6-73B538B3C5C5}"/>
              </a:ext>
            </a:extLst>
          </p:cNvPr>
          <p:cNvSpPr/>
          <p:nvPr/>
        </p:nvSpPr>
        <p:spPr>
          <a:xfrm rot="16200000">
            <a:off x="5953034" y="3369139"/>
            <a:ext cx="1211580" cy="1015663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02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524000" y="1"/>
            <a:ext cx="9144000" cy="742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/>
            </a:pPr>
            <a:r>
              <a:rPr lang="en-US" sz="4400" dirty="0">
                <a:solidFill>
                  <a:schemeClr val="tx1"/>
                </a:solidFill>
              </a:rPr>
              <a:t>KNN Example – Calculate Distance</a:t>
            </a:r>
          </a:p>
        </p:txBody>
      </p:sp>
      <p:graphicFrame>
        <p:nvGraphicFramePr>
          <p:cNvPr id="44" name="Table 23">
            <a:extLst>
              <a:ext uri="{FF2B5EF4-FFF2-40B4-BE49-F238E27FC236}">
                <a16:creationId xmlns:a16="http://schemas.microsoft.com/office/drawing/2014/main" id="{0EF7539B-FF45-4536-92E5-F8FD2910A8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82375"/>
              </p:ext>
            </p:extLst>
          </p:nvPr>
        </p:nvGraphicFramePr>
        <p:xfrm>
          <a:off x="474005" y="1440180"/>
          <a:ext cx="5346405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642">
                  <a:extLst>
                    <a:ext uri="{9D8B030D-6E8A-4147-A177-3AD203B41FA5}">
                      <a16:colId xmlns:a16="http://schemas.microsoft.com/office/drawing/2014/main" val="3432716639"/>
                    </a:ext>
                  </a:extLst>
                </a:gridCol>
                <a:gridCol w="1196163">
                  <a:extLst>
                    <a:ext uri="{9D8B030D-6E8A-4147-A177-3AD203B41FA5}">
                      <a16:colId xmlns:a16="http://schemas.microsoft.com/office/drawing/2014/main" val="3204882559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777490786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5735745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Euclidean Distance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9993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5344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9215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56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174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Underweight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3048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957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57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173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Underweight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03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16496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9E1386E-7CB3-4F0C-9B35-A93E8F199AB3}"/>
              </a:ext>
            </a:extLst>
          </p:cNvPr>
          <p:cNvSpPr txBox="1"/>
          <p:nvPr/>
        </p:nvSpPr>
        <p:spPr>
          <a:xfrm>
            <a:off x="2524760" y="6392983"/>
            <a:ext cx="2101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Unknown data point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1E2A6B2C-1403-4BCA-8D3C-DB1419E1A67B}"/>
              </a:ext>
            </a:extLst>
          </p:cNvPr>
          <p:cNvGraphicFramePr>
            <a:graphicFrameLocks noGrp="1"/>
          </p:cNvGraphicFramePr>
          <p:nvPr/>
        </p:nvGraphicFramePr>
        <p:xfrm>
          <a:off x="1785357" y="6076211"/>
          <a:ext cx="3339729" cy="316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3243">
                  <a:extLst>
                    <a:ext uri="{9D8B030D-6E8A-4147-A177-3AD203B41FA5}">
                      <a16:colId xmlns:a16="http://schemas.microsoft.com/office/drawing/2014/main" val="1079986557"/>
                    </a:ext>
                  </a:extLst>
                </a:gridCol>
                <a:gridCol w="1113243">
                  <a:extLst>
                    <a:ext uri="{9D8B030D-6E8A-4147-A177-3AD203B41FA5}">
                      <a16:colId xmlns:a16="http://schemas.microsoft.com/office/drawing/2014/main" val="2683661745"/>
                    </a:ext>
                  </a:extLst>
                </a:gridCol>
                <a:gridCol w="1113243">
                  <a:extLst>
                    <a:ext uri="{9D8B030D-6E8A-4147-A177-3AD203B41FA5}">
                      <a16:colId xmlns:a16="http://schemas.microsoft.com/office/drawing/2014/main" val="602676587"/>
                    </a:ext>
                  </a:extLst>
                </a:gridCol>
              </a:tblGrid>
              <a:tr h="31677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57 kg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170 cm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?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814303"/>
                  </a:ext>
                </a:extLst>
              </a:tr>
            </a:tbl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DA9B419-9914-FA14-497C-833CDF809E04}"/>
              </a:ext>
            </a:extLst>
          </p:cNvPr>
          <p:cNvCxnSpPr>
            <a:cxnSpLocks/>
          </p:cNvCxnSpPr>
          <p:nvPr/>
        </p:nvCxnSpPr>
        <p:spPr>
          <a:xfrm>
            <a:off x="6868160" y="2218933"/>
            <a:ext cx="0" cy="403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576EED2-C2C5-92CB-A831-10BF5D71C3D3}"/>
              </a:ext>
            </a:extLst>
          </p:cNvPr>
          <p:cNvCxnSpPr/>
          <p:nvPr/>
        </p:nvCxnSpPr>
        <p:spPr>
          <a:xfrm flipH="1">
            <a:off x="5801360" y="2218933"/>
            <a:ext cx="10668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64169AD-36E9-7494-8158-5BBD7C776F6F}"/>
              </a:ext>
            </a:extLst>
          </p:cNvPr>
          <p:cNvCxnSpPr/>
          <p:nvPr/>
        </p:nvCxnSpPr>
        <p:spPr>
          <a:xfrm flipH="1">
            <a:off x="5801360" y="4123933"/>
            <a:ext cx="10668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90C2EA9-EC53-6715-41E0-830741ACC6BE}"/>
              </a:ext>
            </a:extLst>
          </p:cNvPr>
          <p:cNvCxnSpPr/>
          <p:nvPr/>
        </p:nvCxnSpPr>
        <p:spPr>
          <a:xfrm flipH="1">
            <a:off x="5801360" y="2676133"/>
            <a:ext cx="10668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05D47C5-1733-21DE-5535-57FEC83292A6}"/>
              </a:ext>
            </a:extLst>
          </p:cNvPr>
          <p:cNvCxnSpPr/>
          <p:nvPr/>
        </p:nvCxnSpPr>
        <p:spPr>
          <a:xfrm flipH="1">
            <a:off x="5820410" y="3057133"/>
            <a:ext cx="10668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E9D6702-B7F3-8DDD-10B8-435D3F2BC501}"/>
              </a:ext>
            </a:extLst>
          </p:cNvPr>
          <p:cNvCxnSpPr/>
          <p:nvPr/>
        </p:nvCxnSpPr>
        <p:spPr>
          <a:xfrm flipH="1">
            <a:off x="5801360" y="3361933"/>
            <a:ext cx="10668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EC69A60-8910-0162-CCA9-963A313CAC1E}"/>
              </a:ext>
            </a:extLst>
          </p:cNvPr>
          <p:cNvCxnSpPr/>
          <p:nvPr/>
        </p:nvCxnSpPr>
        <p:spPr>
          <a:xfrm flipH="1">
            <a:off x="5801360" y="3742933"/>
            <a:ext cx="10668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06B66A-826A-75F3-696C-C435594E4760}"/>
              </a:ext>
            </a:extLst>
          </p:cNvPr>
          <p:cNvCxnSpPr/>
          <p:nvPr/>
        </p:nvCxnSpPr>
        <p:spPr>
          <a:xfrm flipH="1">
            <a:off x="5115560" y="6257533"/>
            <a:ext cx="1752600" cy="0"/>
          </a:xfrm>
          <a:prstGeom prst="straightConnector1">
            <a:avLst/>
          </a:prstGeom>
          <a:ln w="349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641B52CF-5048-256D-DF44-828707229F51}"/>
              </a:ext>
            </a:extLst>
          </p:cNvPr>
          <p:cNvSpPr/>
          <p:nvPr/>
        </p:nvSpPr>
        <p:spPr>
          <a:xfrm>
            <a:off x="4569532" y="1301164"/>
            <a:ext cx="1327078" cy="762000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C386CF4-0027-D1A6-3989-63E39ABB4C20}"/>
                  </a:ext>
                </a:extLst>
              </p:cNvPr>
              <p:cNvSpPr txBox="1"/>
              <p:nvPr/>
            </p:nvSpPr>
            <p:spPr>
              <a:xfrm>
                <a:off x="3978276" y="1003184"/>
                <a:ext cx="8213724" cy="3942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chemeClr val="bg1"/>
                  </a:buClr>
                </a:pPr>
                <a:r>
                  <a:rPr lang="en-US" b="1" dirty="0">
                    <a:latin typeface="Arial" charset="0"/>
                    <a:cs typeface="Arial" charset="0"/>
                  </a:rPr>
                  <a:t>Euclidean Distance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𝑊𝑒𝑖𝑔h𝑡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𝑊𝑒𝑖𝑔h𝑡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𝐻𝑒𝑖𝑔h𝑡</m:t>
                        </m:r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𝑖𝑔h𝑡</m:t>
                        </m:r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b="1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C386CF4-0027-D1A6-3989-63E39ABB4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8276" y="1003184"/>
                <a:ext cx="8213724" cy="394210"/>
              </a:xfrm>
              <a:prstGeom prst="rect">
                <a:avLst/>
              </a:prstGeom>
              <a:blipFill>
                <a:blip r:embed="rId3"/>
                <a:stretch>
                  <a:fillRect t="-6250" b="-218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738E05B-CA44-D221-6B5A-441A222DC860}"/>
                  </a:ext>
                </a:extLst>
              </p:cNvPr>
              <p:cNvSpPr txBox="1"/>
              <p:nvPr/>
            </p:nvSpPr>
            <p:spPr>
              <a:xfrm>
                <a:off x="5182872" y="1927078"/>
                <a:ext cx="6192520" cy="4277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(62−57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+(182−170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738E05B-CA44-D221-6B5A-441A222DC8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2872" y="1927078"/>
                <a:ext cx="6192520" cy="427746"/>
              </a:xfrm>
              <a:prstGeom prst="rect">
                <a:avLst/>
              </a:prstGeom>
              <a:blipFill>
                <a:blip r:embed="rId4"/>
                <a:stretch>
                  <a:fillRect b="-1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AC66650-FFEA-62E3-9545-191CC062B629}"/>
                  </a:ext>
                </a:extLst>
              </p:cNvPr>
              <p:cNvSpPr txBox="1"/>
              <p:nvPr/>
            </p:nvSpPr>
            <p:spPr>
              <a:xfrm>
                <a:off x="5182872" y="2405012"/>
                <a:ext cx="6192520" cy="4277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(69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57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176−170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AC66650-FFEA-62E3-9545-191CC062B6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2872" y="2405012"/>
                <a:ext cx="6192520" cy="427746"/>
              </a:xfrm>
              <a:prstGeom prst="rect">
                <a:avLst/>
              </a:prstGeom>
              <a:blipFill>
                <a:blip r:embed="rId5"/>
                <a:stretch>
                  <a:fillRect b="-1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36B0CDF-63CD-B630-17B3-FCB31477BD16}"/>
                  </a:ext>
                </a:extLst>
              </p:cNvPr>
              <p:cNvSpPr txBox="1"/>
              <p:nvPr/>
            </p:nvSpPr>
            <p:spPr>
              <a:xfrm>
                <a:off x="5259072" y="2843917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36B0CDF-63CD-B630-17B3-FCB31477BD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9072" y="2843917"/>
                <a:ext cx="609600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4125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946286" y="232588"/>
            <a:ext cx="9144000" cy="742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>
              <a:defRPr/>
            </a:pPr>
            <a:r>
              <a:rPr lang="en-US" sz="4400" dirty="0">
                <a:solidFill>
                  <a:schemeClr val="tx1"/>
                </a:solidFill>
              </a:rPr>
              <a:t>Classifying Based on Training Data</a:t>
            </a:r>
          </a:p>
        </p:txBody>
      </p:sp>
      <p:graphicFrame>
        <p:nvGraphicFramePr>
          <p:cNvPr id="44" name="Table 23">
            <a:extLst>
              <a:ext uri="{FF2B5EF4-FFF2-40B4-BE49-F238E27FC236}">
                <a16:creationId xmlns:a16="http://schemas.microsoft.com/office/drawing/2014/main" id="{0EF7539B-FF45-4536-92E5-F8FD2910A8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559912"/>
              </p:ext>
            </p:extLst>
          </p:nvPr>
        </p:nvGraphicFramePr>
        <p:xfrm>
          <a:off x="5866862" y="2958806"/>
          <a:ext cx="5449212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2232">
                  <a:extLst>
                    <a:ext uri="{9D8B030D-6E8A-4147-A177-3AD203B41FA5}">
                      <a16:colId xmlns:a16="http://schemas.microsoft.com/office/drawing/2014/main" val="3432716639"/>
                    </a:ext>
                  </a:extLst>
                </a:gridCol>
                <a:gridCol w="1247580">
                  <a:extLst>
                    <a:ext uri="{9D8B030D-6E8A-4147-A177-3AD203B41FA5}">
                      <a16:colId xmlns:a16="http://schemas.microsoft.com/office/drawing/2014/main" val="320488255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77490786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5735745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Euclidean Distance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9993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62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182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5344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69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176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13.4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215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56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174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Underweight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4.1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3048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58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169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2957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57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Underweight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03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55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170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164969"/>
                  </a:ext>
                </a:extLst>
              </a:tr>
            </a:tbl>
          </a:graphicData>
        </a:graphic>
      </p:graphicFrame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1E2A6B2C-1403-4BCA-8D3C-DB1419E1A6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7385940"/>
              </p:ext>
            </p:extLst>
          </p:nvPr>
        </p:nvGraphicFramePr>
        <p:xfrm>
          <a:off x="8096105" y="6026135"/>
          <a:ext cx="3339729" cy="316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3243">
                  <a:extLst>
                    <a:ext uri="{9D8B030D-6E8A-4147-A177-3AD203B41FA5}">
                      <a16:colId xmlns:a16="http://schemas.microsoft.com/office/drawing/2014/main" val="1079986557"/>
                    </a:ext>
                  </a:extLst>
                </a:gridCol>
                <a:gridCol w="1113243">
                  <a:extLst>
                    <a:ext uri="{9D8B030D-6E8A-4147-A177-3AD203B41FA5}">
                      <a16:colId xmlns:a16="http://schemas.microsoft.com/office/drawing/2014/main" val="2683661745"/>
                    </a:ext>
                  </a:extLst>
                </a:gridCol>
                <a:gridCol w="1113243">
                  <a:extLst>
                    <a:ext uri="{9D8B030D-6E8A-4147-A177-3AD203B41FA5}">
                      <a16:colId xmlns:a16="http://schemas.microsoft.com/office/drawing/2014/main" val="602676587"/>
                    </a:ext>
                  </a:extLst>
                </a:gridCol>
              </a:tblGrid>
              <a:tr h="31677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57 kg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170 cm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81430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275D87F-6FA2-490A-B14E-175CAABFA434}"/>
              </a:ext>
            </a:extLst>
          </p:cNvPr>
          <p:cNvSpPr txBox="1"/>
          <p:nvPr/>
        </p:nvSpPr>
        <p:spPr>
          <a:xfrm>
            <a:off x="11537654" y="4507781"/>
            <a:ext cx="65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K=3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8C3E2B8-B3D2-432F-BA55-246F41DE1143}"/>
              </a:ext>
            </a:extLst>
          </p:cNvPr>
          <p:cNvCxnSpPr/>
          <p:nvPr/>
        </p:nvCxnSpPr>
        <p:spPr>
          <a:xfrm flipH="1">
            <a:off x="10921179" y="4746835"/>
            <a:ext cx="656743" cy="295072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74B44A1-EB48-4490-B4F6-C4508A587EC2}"/>
              </a:ext>
            </a:extLst>
          </p:cNvPr>
          <p:cNvCxnSpPr/>
          <p:nvPr/>
        </p:nvCxnSpPr>
        <p:spPr>
          <a:xfrm flipH="1">
            <a:off x="10917699" y="4740191"/>
            <a:ext cx="656743" cy="599872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DC6493-2BE4-4795-AB92-9F2E186FF534}"/>
              </a:ext>
            </a:extLst>
          </p:cNvPr>
          <p:cNvCxnSpPr>
            <a:cxnSpLocks/>
          </p:cNvCxnSpPr>
          <p:nvPr/>
        </p:nvCxnSpPr>
        <p:spPr>
          <a:xfrm flipH="1">
            <a:off x="10914219" y="4740191"/>
            <a:ext cx="660223" cy="949902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CAFBE4E8-1EBC-4CFB-8F18-8498627A4582}"/>
              </a:ext>
            </a:extLst>
          </p:cNvPr>
          <p:cNvSpPr/>
          <p:nvPr/>
        </p:nvSpPr>
        <p:spPr>
          <a:xfrm>
            <a:off x="8591468" y="4621433"/>
            <a:ext cx="1324583" cy="12737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B060304-FAFE-4F3F-AE01-879875CAB3B7}"/>
              </a:ext>
            </a:extLst>
          </p:cNvPr>
          <p:cNvCxnSpPr>
            <a:cxnSpLocks/>
          </p:cNvCxnSpPr>
          <p:nvPr/>
        </p:nvCxnSpPr>
        <p:spPr>
          <a:xfrm>
            <a:off x="9608548" y="5041908"/>
            <a:ext cx="1169772" cy="984227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E1386E-7CB3-4F0C-9B35-A93E8F199AB3}"/>
              </a:ext>
            </a:extLst>
          </p:cNvPr>
          <p:cNvSpPr txBox="1"/>
          <p:nvPr/>
        </p:nvSpPr>
        <p:spPr>
          <a:xfrm>
            <a:off x="10439229" y="6001522"/>
            <a:ext cx="883575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Normal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C27963-7EA2-E305-6F95-1660B27E66B7}"/>
              </a:ext>
            </a:extLst>
          </p:cNvPr>
          <p:cNvSpPr txBox="1"/>
          <p:nvPr/>
        </p:nvSpPr>
        <p:spPr>
          <a:xfrm>
            <a:off x="1034238" y="1286089"/>
            <a:ext cx="10953510" cy="1475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600" dirty="0"/>
              <a:t>Class of x is assigned based on </a:t>
            </a:r>
            <a:r>
              <a:rPr lang="en-US" sz="2600" dirty="0">
                <a:solidFill>
                  <a:srgbClr val="C00000"/>
                </a:solidFill>
              </a:rPr>
              <a:t>majority</a:t>
            </a:r>
            <a:r>
              <a:rPr lang="en-US" sz="2600" dirty="0"/>
              <a:t> of </a:t>
            </a:r>
            <a:r>
              <a:rPr lang="en-US" sz="2600" dirty="0">
                <a:solidFill>
                  <a:srgbClr val="C00000"/>
                </a:solidFill>
              </a:rPr>
              <a:t>k nearest </a:t>
            </a:r>
            <a:r>
              <a:rPr lang="en-US" sz="2600" dirty="0"/>
              <a:t>neighbors</a:t>
            </a:r>
          </a:p>
          <a:p>
            <a:pPr marL="342900" indent="-34290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C00000"/>
                </a:solidFill>
              </a:rPr>
              <a:t>K</a:t>
            </a:r>
            <a:r>
              <a:rPr lang="en-US" sz="2600" dirty="0"/>
              <a:t> is a parameter which controls the learning process (</a:t>
            </a:r>
            <a:r>
              <a:rPr lang="en-US" sz="2600" dirty="0">
                <a:solidFill>
                  <a:srgbClr val="C00000"/>
                </a:solidFill>
              </a:rPr>
              <a:t>hyper-parameter</a:t>
            </a:r>
            <a:r>
              <a:rPr lang="en-US" sz="2600" dirty="0"/>
              <a:t>)</a:t>
            </a:r>
          </a:p>
          <a:p>
            <a:pPr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</a:pPr>
            <a:endParaRPr lang="en-US" sz="2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4D0CC2-A04F-D02C-9506-AD630356D17F}"/>
              </a:ext>
            </a:extLst>
          </p:cNvPr>
          <p:cNvSpPr txBox="1"/>
          <p:nvPr/>
        </p:nvSpPr>
        <p:spPr>
          <a:xfrm>
            <a:off x="694373" y="5823926"/>
            <a:ext cx="80948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b="1" dirty="0"/>
              <a:t>Machine Learning Approach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Classifies the patient based on </a:t>
            </a:r>
            <a:r>
              <a:rPr lang="en-US" sz="2400" dirty="0">
                <a:solidFill>
                  <a:srgbClr val="C00000"/>
                </a:solidFill>
              </a:rPr>
              <a:t>learning from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F166A-E48F-2875-C19E-B9E82B8E15CF}"/>
              </a:ext>
            </a:extLst>
          </p:cNvPr>
          <p:cNvSpPr txBox="1"/>
          <p:nvPr/>
        </p:nvSpPr>
        <p:spPr>
          <a:xfrm>
            <a:off x="694373" y="3429000"/>
            <a:ext cx="6097904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/>
              <a:t>Programming approach (</a:t>
            </a:r>
            <a:r>
              <a:rPr lang="en-US" sz="2000" b="1" dirty="0">
                <a:solidFill>
                  <a:srgbClr val="C00000"/>
                </a:solidFill>
              </a:rPr>
              <a:t>Explicit Instructions</a:t>
            </a:r>
            <a:r>
              <a:rPr lang="en-US" sz="2000" b="1" dirty="0"/>
              <a:t>):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If (Weight / Height ^2) &lt; 18.5 then 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   </a:t>
            </a:r>
            <a:r>
              <a:rPr lang="en-US" dirty="0"/>
              <a:t>Underweight</a:t>
            </a:r>
          </a:p>
          <a:p>
            <a:pPr marL="0" indent="0">
              <a:buNone/>
            </a:pPr>
            <a:r>
              <a:rPr lang="en-US" dirty="0"/>
              <a:t>If (Weight / Height ^2) between 18.5 and 25 then 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   </a:t>
            </a:r>
            <a:r>
              <a:rPr lang="en-US" dirty="0"/>
              <a:t>Normal</a:t>
            </a:r>
          </a:p>
        </p:txBody>
      </p:sp>
    </p:spTree>
    <p:extLst>
      <p:ext uri="{BB962C8B-B14F-4D97-AF65-F5344CB8AC3E}">
        <p14:creationId xmlns:p14="http://schemas.microsoft.com/office/powerpoint/2010/main" val="849752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9F659D-A1D2-BB4D-C40C-7427746A0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0301" y="2866304"/>
            <a:ext cx="2034126" cy="20820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400FD5-3EE2-F2F1-9630-DBD5842E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Advantages Over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3D566-2D12-5351-6793-70EE4E29F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0052"/>
            <a:ext cx="10515600" cy="4957948"/>
          </a:xfrm>
        </p:spPr>
        <p:txBody>
          <a:bodyPr>
            <a:normAutofit lnSpcReduction="10000"/>
          </a:bodyPr>
          <a:lstStyle/>
          <a:p>
            <a:r>
              <a:rPr lang="en-US" sz="2600" b="1" dirty="0"/>
              <a:t>Adaptability</a:t>
            </a:r>
            <a:r>
              <a:rPr lang="en-US" sz="2600" dirty="0"/>
              <a:t> : ML models can adapt to new data and improve over time </a:t>
            </a:r>
            <a:r>
              <a:rPr lang="en-US" sz="2600" dirty="0">
                <a:solidFill>
                  <a:srgbClr val="C00000"/>
                </a:solidFill>
              </a:rPr>
              <a:t>without</a:t>
            </a:r>
            <a:r>
              <a:rPr lang="en-US" sz="2600" dirty="0"/>
              <a:t> the need for extensive </a:t>
            </a:r>
            <a:r>
              <a:rPr lang="en-US" sz="2600" dirty="0">
                <a:solidFill>
                  <a:srgbClr val="C00000"/>
                </a:solidFill>
              </a:rPr>
              <a:t>reprogramming</a:t>
            </a:r>
            <a:r>
              <a:rPr lang="en-US" sz="2600" dirty="0"/>
              <a:t>. The codes need to be changed in traditional programing but can be the same in machine learning if the model is </a:t>
            </a:r>
            <a:r>
              <a:rPr lang="en-US" sz="2600" dirty="0">
                <a:solidFill>
                  <a:srgbClr val="C00000"/>
                </a:solidFill>
              </a:rPr>
              <a:t>retrained</a:t>
            </a:r>
            <a:r>
              <a:rPr lang="en-US" sz="2600" dirty="0"/>
              <a:t> on new data. </a:t>
            </a:r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r>
              <a:rPr lang="en-US" sz="2600" b="1" dirty="0"/>
              <a:t>Complexity</a:t>
            </a:r>
            <a:r>
              <a:rPr lang="en-US" sz="2600" dirty="0"/>
              <a:t>: Programing is effective for solving problems which can be addressed using </a:t>
            </a:r>
            <a:r>
              <a:rPr lang="en-US" sz="2600" dirty="0">
                <a:solidFill>
                  <a:srgbClr val="C00000"/>
                </a:solidFill>
              </a:rPr>
              <a:t>explicit rules </a:t>
            </a:r>
            <a:r>
              <a:rPr lang="en-US" sz="2600" dirty="0"/>
              <a:t>whereas machine learning is better suited for tackling more </a:t>
            </a:r>
            <a:r>
              <a:rPr lang="en-US" sz="2600" dirty="0">
                <a:solidFill>
                  <a:srgbClr val="C00000"/>
                </a:solidFill>
              </a:rPr>
              <a:t>complex problems </a:t>
            </a:r>
            <a:r>
              <a:rPr lang="en-US" sz="2600" dirty="0"/>
              <a:t>that require identifying </a:t>
            </a:r>
            <a:r>
              <a:rPr lang="en-US" sz="2600" dirty="0">
                <a:solidFill>
                  <a:srgbClr val="C00000"/>
                </a:solidFill>
              </a:rPr>
              <a:t>patterns</a:t>
            </a:r>
            <a:r>
              <a:rPr lang="en-US" sz="2600" dirty="0"/>
              <a:t> or relationships within data.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5788DD-C781-5F9A-E805-FDF56A236486}"/>
              </a:ext>
            </a:extLst>
          </p:cNvPr>
          <p:cNvSpPr txBox="1"/>
          <p:nvPr/>
        </p:nvSpPr>
        <p:spPr>
          <a:xfrm>
            <a:off x="10544427" y="4569681"/>
            <a:ext cx="927691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/>
              <a:t>V. Sriram </a:t>
            </a:r>
            <a:r>
              <a:rPr lang="en-US" sz="600" dirty="0" err="1"/>
              <a:t>Lohit</a:t>
            </a:r>
            <a:r>
              <a:rPr lang="en-US" sz="600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D55E71-6795-EB67-B028-95DF2A53AF45}"/>
              </a:ext>
            </a:extLst>
          </p:cNvPr>
          <p:cNvSpPr txBox="1"/>
          <p:nvPr/>
        </p:nvSpPr>
        <p:spPr>
          <a:xfrm>
            <a:off x="1456730" y="3429000"/>
            <a:ext cx="609790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Programming</a:t>
            </a:r>
            <a:r>
              <a:rPr lang="en-US" dirty="0"/>
              <a:t> (needs </a:t>
            </a:r>
            <a:r>
              <a:rPr lang="en-US" dirty="0">
                <a:solidFill>
                  <a:srgbClr val="C00000"/>
                </a:solidFill>
              </a:rPr>
              <a:t>code development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/>
              <a:t>If (Weight / Height ^2) &gt; 25 then Overweight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ML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The same algorithm </a:t>
            </a:r>
            <a:r>
              <a:rPr lang="en-US" dirty="0"/>
              <a:t>can learn new logic from new data</a:t>
            </a:r>
          </a:p>
        </p:txBody>
      </p:sp>
    </p:spTree>
    <p:extLst>
      <p:ext uri="{BB962C8B-B14F-4D97-AF65-F5344CB8AC3E}">
        <p14:creationId xmlns:p14="http://schemas.microsoft.com/office/powerpoint/2010/main" val="3929084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80B2C-25A0-307A-630E-D457F909F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diagram of machine learning&#10;&#10;Description automatically generated">
            <a:extLst>
              <a:ext uri="{FF2B5EF4-FFF2-40B4-BE49-F238E27FC236}">
                <a16:creationId xmlns:a16="http://schemas.microsoft.com/office/drawing/2014/main" id="{93368D57-764B-3A2F-B293-D04A40A27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619" y="1113622"/>
            <a:ext cx="7502887" cy="527879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36972F-0AC5-56E9-137B-20F774BC3E2B}"/>
              </a:ext>
            </a:extLst>
          </p:cNvPr>
          <p:cNvSpPr txBox="1"/>
          <p:nvPr/>
        </p:nvSpPr>
        <p:spPr>
          <a:xfrm>
            <a:off x="578358" y="6014966"/>
            <a:ext cx="60944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/>
              <a:t>packt</a:t>
            </a:r>
            <a:endParaRPr lang="en-US" sz="1200" dirty="0"/>
          </a:p>
        </p:txBody>
      </p:sp>
      <p:sp>
        <p:nvSpPr>
          <p:cNvPr id="3" name="object 33">
            <a:extLst>
              <a:ext uri="{FF2B5EF4-FFF2-40B4-BE49-F238E27FC236}">
                <a16:creationId xmlns:a16="http://schemas.microsoft.com/office/drawing/2014/main" id="{8692D286-BBE3-B67F-1F51-E44717AF8C84}"/>
              </a:ext>
            </a:extLst>
          </p:cNvPr>
          <p:cNvSpPr txBox="1"/>
          <p:nvPr/>
        </p:nvSpPr>
        <p:spPr>
          <a:xfrm>
            <a:off x="7522274" y="2395150"/>
            <a:ext cx="2061232" cy="232830"/>
          </a:xfrm>
          <a:prstGeom prst="rect">
            <a:avLst/>
          </a:prstGeom>
          <a:ln w="3175">
            <a:solidFill>
              <a:srgbClr val="3364A3"/>
            </a:solidFill>
          </a:ln>
        </p:spPr>
        <p:txBody>
          <a:bodyPr vert="horz" wrap="square" lIns="0" tIns="61414" rIns="0" bIns="0" rtlCol="0">
            <a:spAutoFit/>
          </a:bodyPr>
          <a:lstStyle/>
          <a:p>
            <a:pPr marL="115780">
              <a:spcBef>
                <a:spcPts val="484"/>
              </a:spcBef>
            </a:pPr>
            <a:r>
              <a:rPr sz="1110" dirty="0">
                <a:latin typeface="Arial MT"/>
                <a:cs typeface="Arial MT"/>
              </a:rPr>
              <a:t>Learning</a:t>
            </a:r>
            <a:r>
              <a:rPr sz="1110" spc="-24" dirty="0">
                <a:latin typeface="Arial MT"/>
                <a:cs typeface="Arial MT"/>
              </a:rPr>
              <a:t> </a:t>
            </a:r>
            <a:r>
              <a:rPr sz="1110" dirty="0">
                <a:latin typeface="Arial MT"/>
                <a:cs typeface="Arial MT"/>
              </a:rPr>
              <a:t>using</a:t>
            </a:r>
            <a:r>
              <a:rPr sz="1110" spc="-16" dirty="0">
                <a:latin typeface="Arial MT"/>
                <a:cs typeface="Arial MT"/>
              </a:rPr>
              <a:t> </a:t>
            </a:r>
            <a:r>
              <a:rPr sz="1110" b="1" dirty="0">
                <a:solidFill>
                  <a:srgbClr val="FF3333"/>
                </a:solidFill>
                <a:latin typeface="Arial"/>
                <a:cs typeface="Arial"/>
              </a:rPr>
              <a:t>labeled</a:t>
            </a:r>
            <a:r>
              <a:rPr sz="1110" b="1" spc="-24" dirty="0">
                <a:solidFill>
                  <a:srgbClr val="FF3333"/>
                </a:solidFill>
                <a:latin typeface="Arial"/>
                <a:cs typeface="Arial"/>
              </a:rPr>
              <a:t> </a:t>
            </a:r>
            <a:r>
              <a:rPr sz="1110" dirty="0">
                <a:latin typeface="Arial MT"/>
                <a:cs typeface="Arial MT"/>
              </a:rPr>
              <a:t>data</a:t>
            </a:r>
          </a:p>
        </p:txBody>
      </p:sp>
      <p:sp>
        <p:nvSpPr>
          <p:cNvPr id="4" name="object 34">
            <a:extLst>
              <a:ext uri="{FF2B5EF4-FFF2-40B4-BE49-F238E27FC236}">
                <a16:creationId xmlns:a16="http://schemas.microsoft.com/office/drawing/2014/main" id="{68FCA3EE-71EC-50FB-D658-8E849325FE65}"/>
              </a:ext>
            </a:extLst>
          </p:cNvPr>
          <p:cNvSpPr txBox="1"/>
          <p:nvPr/>
        </p:nvSpPr>
        <p:spPr>
          <a:xfrm>
            <a:off x="2000821" y="2405460"/>
            <a:ext cx="2061233" cy="161005"/>
          </a:xfrm>
          <a:prstGeom prst="rect">
            <a:avLst/>
          </a:prstGeom>
          <a:ln w="3175">
            <a:solidFill>
              <a:srgbClr val="3364A3"/>
            </a:solidFill>
          </a:ln>
        </p:spPr>
        <p:txBody>
          <a:bodyPr vert="horz" wrap="square" lIns="0" tIns="7048" rIns="0" bIns="0" rtlCol="0">
            <a:spAutoFit/>
          </a:bodyPr>
          <a:lstStyle/>
          <a:p>
            <a:pPr marL="195313" indent="-110745">
              <a:lnSpc>
                <a:spcPts val="1174"/>
              </a:lnSpc>
              <a:spcBef>
                <a:spcPts val="56"/>
              </a:spcBef>
            </a:pPr>
            <a:r>
              <a:rPr sz="1110" dirty="0">
                <a:latin typeface="Arial MT"/>
                <a:cs typeface="Arial MT"/>
              </a:rPr>
              <a:t>Learning using </a:t>
            </a:r>
            <a:r>
              <a:rPr sz="1110" b="1" dirty="0">
                <a:solidFill>
                  <a:srgbClr val="FF3333"/>
                </a:solidFill>
                <a:latin typeface="Arial"/>
                <a:cs typeface="Arial"/>
              </a:rPr>
              <a:t>unlabeled </a:t>
            </a:r>
            <a:r>
              <a:rPr sz="1110" dirty="0">
                <a:latin typeface="Arial MT"/>
                <a:cs typeface="Arial MT"/>
              </a:rPr>
              <a:t>data</a:t>
            </a:r>
          </a:p>
        </p:txBody>
      </p:sp>
      <p:sp>
        <p:nvSpPr>
          <p:cNvPr id="6" name="object 41">
            <a:extLst>
              <a:ext uri="{FF2B5EF4-FFF2-40B4-BE49-F238E27FC236}">
                <a16:creationId xmlns:a16="http://schemas.microsoft.com/office/drawing/2014/main" id="{E9B24B21-2687-CFD6-CF3E-03E618A3709F}"/>
              </a:ext>
            </a:extLst>
          </p:cNvPr>
          <p:cNvSpPr txBox="1"/>
          <p:nvPr/>
        </p:nvSpPr>
        <p:spPr>
          <a:xfrm>
            <a:off x="4062054" y="6492875"/>
            <a:ext cx="3527481" cy="176255"/>
          </a:xfrm>
          <a:prstGeom prst="rect">
            <a:avLst/>
          </a:prstGeom>
          <a:ln w="3175">
            <a:solidFill>
              <a:srgbClr val="3364A3"/>
            </a:solidFill>
          </a:ln>
        </p:spPr>
        <p:txBody>
          <a:bodyPr vert="horz" wrap="square" lIns="0" tIns="22150" rIns="0" bIns="0" rtlCol="0">
            <a:spAutoFit/>
          </a:bodyPr>
          <a:lstStyle/>
          <a:p>
            <a:pPr marL="60407" marR="1007">
              <a:lnSpc>
                <a:spcPts val="1174"/>
              </a:lnSpc>
              <a:spcBef>
                <a:spcPts val="174"/>
              </a:spcBef>
            </a:pPr>
            <a:r>
              <a:rPr lang="en-US" sz="1110" dirty="0">
                <a:latin typeface="Arial MT"/>
                <a:cs typeface="Arial MT"/>
              </a:rPr>
              <a:t>Learning</a:t>
            </a:r>
            <a:r>
              <a:rPr lang="en-US" sz="1110" spc="8" dirty="0">
                <a:latin typeface="Arial MT"/>
                <a:cs typeface="Arial MT"/>
              </a:rPr>
              <a:t> </a:t>
            </a:r>
            <a:r>
              <a:rPr lang="en-US" sz="1110" dirty="0">
                <a:latin typeface="Arial MT"/>
                <a:cs typeface="Arial MT"/>
              </a:rPr>
              <a:t>through</a:t>
            </a:r>
            <a:r>
              <a:rPr sz="1110" dirty="0">
                <a:latin typeface="Arial MT"/>
                <a:cs typeface="Arial MT"/>
              </a:rPr>
              <a:t> </a:t>
            </a:r>
            <a:r>
              <a:rPr sz="1110" dirty="0">
                <a:solidFill>
                  <a:srgbClr val="FF0000"/>
                </a:solidFill>
                <a:latin typeface="Arial MT"/>
                <a:cs typeface="Arial MT"/>
              </a:rPr>
              <a:t>Interactions</a:t>
            </a:r>
            <a:r>
              <a:rPr sz="1110" dirty="0">
                <a:latin typeface="Arial MT"/>
                <a:cs typeface="Arial MT"/>
              </a:rPr>
              <a:t> with </a:t>
            </a:r>
            <a:r>
              <a:rPr sz="1110" spc="8" dirty="0">
                <a:latin typeface="Arial MT"/>
                <a:cs typeface="Arial MT"/>
              </a:rPr>
              <a:t>an </a:t>
            </a:r>
            <a:r>
              <a:rPr sz="1110" dirty="0">
                <a:latin typeface="Arial MT"/>
                <a:cs typeface="Arial MT"/>
              </a:rPr>
              <a:t>environment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EE8F73-305B-55B7-FE59-7EF1278F60E5}"/>
              </a:ext>
            </a:extLst>
          </p:cNvPr>
          <p:cNvSpPr txBox="1"/>
          <p:nvPr/>
        </p:nvSpPr>
        <p:spPr>
          <a:xfrm>
            <a:off x="4987863" y="2097683"/>
            <a:ext cx="60979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Semi-Supervised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454B3C-A30C-3C09-D777-26D42A20EB18}"/>
              </a:ext>
            </a:extLst>
          </p:cNvPr>
          <p:cNvSpPr txBox="1"/>
          <p:nvPr/>
        </p:nvSpPr>
        <p:spPr>
          <a:xfrm>
            <a:off x="5065384" y="2505915"/>
            <a:ext cx="20612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Self-Supervised</a:t>
            </a:r>
          </a:p>
        </p:txBody>
      </p:sp>
    </p:spTree>
    <p:extLst>
      <p:ext uri="{BB962C8B-B14F-4D97-AF65-F5344CB8AC3E}">
        <p14:creationId xmlns:p14="http://schemas.microsoft.com/office/powerpoint/2010/main" val="1660747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4975" y="457734"/>
            <a:ext cx="7915401" cy="470646"/>
          </a:xfrm>
          <a:prstGeom prst="rect">
            <a:avLst/>
          </a:prstGeom>
        </p:spPr>
        <p:txBody>
          <a:bodyPr vert="horz" wrap="square" lIns="0" tIns="27182" rIns="0" bIns="0" rtlCol="0" anchor="ctr">
            <a:spAutoFit/>
          </a:bodyPr>
          <a:lstStyle/>
          <a:p>
            <a:pPr marL="20136">
              <a:spcBef>
                <a:spcPts val="214"/>
              </a:spcBef>
            </a:pPr>
            <a:r>
              <a:rPr lang="en-US" sz="3200" spc="-87" dirty="0"/>
              <a:t>A Typical </a:t>
            </a:r>
            <a:r>
              <a:rPr sz="3200" spc="-87" dirty="0"/>
              <a:t>Supervised</a:t>
            </a:r>
            <a:r>
              <a:rPr sz="3200" spc="222" dirty="0"/>
              <a:t> </a:t>
            </a:r>
            <a:r>
              <a:rPr sz="3200" spc="-71" dirty="0"/>
              <a:t>Learning</a:t>
            </a:r>
            <a:endParaRPr sz="3200" spc="-56" dirty="0"/>
          </a:p>
        </p:txBody>
      </p:sp>
      <p:sp>
        <p:nvSpPr>
          <p:cNvPr id="16" name="object 16"/>
          <p:cNvSpPr txBox="1"/>
          <p:nvPr/>
        </p:nvSpPr>
        <p:spPr>
          <a:xfrm>
            <a:off x="4598537" y="1649719"/>
            <a:ext cx="804630" cy="599941"/>
          </a:xfrm>
          <a:prstGeom prst="rect">
            <a:avLst/>
          </a:prstGeom>
        </p:spPr>
        <p:txBody>
          <a:bodyPr vert="horz" wrap="square" lIns="0" tIns="31211" rIns="0" bIns="0" rtlCol="0">
            <a:spAutoFit/>
          </a:bodyPr>
          <a:lstStyle/>
          <a:p>
            <a:pPr marL="20136" marR="8053" algn="just">
              <a:lnSpc>
                <a:spcPct val="96800"/>
              </a:lnSpc>
              <a:spcBef>
                <a:spcPts val="246"/>
              </a:spcBef>
            </a:pPr>
            <a:r>
              <a:rPr sz="1269" spc="24" dirty="0">
                <a:solidFill>
                  <a:srgbClr val="FF0000"/>
                </a:solidFill>
                <a:latin typeface="Arial MT"/>
                <a:cs typeface="Arial MT"/>
              </a:rPr>
              <a:t>Labe</a:t>
            </a:r>
            <a:r>
              <a:rPr sz="1269" dirty="0">
                <a:solidFill>
                  <a:srgbClr val="FF0000"/>
                </a:solidFill>
                <a:latin typeface="Arial MT"/>
                <a:cs typeface="Arial MT"/>
              </a:rPr>
              <a:t>l</a:t>
            </a:r>
            <a:r>
              <a:rPr sz="1269" spc="16" dirty="0">
                <a:solidFill>
                  <a:srgbClr val="FF0000"/>
                </a:solidFill>
                <a:latin typeface="Arial MT"/>
                <a:cs typeface="Arial MT"/>
              </a:rPr>
              <a:t>ed  </a:t>
            </a:r>
            <a:r>
              <a:rPr sz="1269" spc="-24" dirty="0">
                <a:solidFill>
                  <a:srgbClr val="FF0000"/>
                </a:solidFill>
                <a:latin typeface="Arial MT"/>
                <a:cs typeface="Arial MT"/>
              </a:rPr>
              <a:t>T</a:t>
            </a:r>
            <a:r>
              <a:rPr sz="1269" spc="16" dirty="0">
                <a:solidFill>
                  <a:srgbClr val="FF0000"/>
                </a:solidFill>
                <a:latin typeface="Arial MT"/>
                <a:cs typeface="Arial MT"/>
              </a:rPr>
              <a:t>ra</a:t>
            </a:r>
            <a:r>
              <a:rPr sz="1269" dirty="0">
                <a:solidFill>
                  <a:srgbClr val="FF0000"/>
                </a:solidFill>
                <a:latin typeface="Arial MT"/>
                <a:cs typeface="Arial MT"/>
              </a:rPr>
              <a:t>i</a:t>
            </a:r>
            <a:r>
              <a:rPr sz="1269" spc="24" dirty="0">
                <a:solidFill>
                  <a:srgbClr val="FF0000"/>
                </a:solidFill>
                <a:latin typeface="Arial MT"/>
                <a:cs typeface="Arial MT"/>
              </a:rPr>
              <a:t>n</a:t>
            </a:r>
            <a:r>
              <a:rPr sz="1269" dirty="0">
                <a:solidFill>
                  <a:srgbClr val="FF0000"/>
                </a:solidFill>
                <a:latin typeface="Arial MT"/>
                <a:cs typeface="Arial MT"/>
              </a:rPr>
              <a:t>i</a:t>
            </a:r>
            <a:r>
              <a:rPr sz="1269" spc="16" dirty="0">
                <a:solidFill>
                  <a:srgbClr val="FF0000"/>
                </a:solidFill>
                <a:latin typeface="Arial MT"/>
                <a:cs typeface="Arial MT"/>
              </a:rPr>
              <a:t>ng  Data</a:t>
            </a:r>
            <a:endParaRPr sz="1269" dirty="0">
              <a:solidFill>
                <a:srgbClr val="FF0000"/>
              </a:solidFill>
              <a:latin typeface="Arial MT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7220079" y="1693166"/>
            <a:ext cx="582679" cy="1490834"/>
            <a:chOff x="2497836" y="645439"/>
            <a:chExt cx="367411" cy="940054"/>
          </a:xfrm>
        </p:grpSpPr>
        <p:sp>
          <p:nvSpPr>
            <p:cNvPr id="18" name="object 18"/>
            <p:cNvSpPr/>
            <p:nvPr/>
          </p:nvSpPr>
          <p:spPr>
            <a:xfrm>
              <a:off x="2822067" y="645439"/>
              <a:ext cx="43180" cy="378460"/>
            </a:xfrm>
            <a:custGeom>
              <a:avLst/>
              <a:gdLst/>
              <a:ahLst/>
              <a:cxnLst/>
              <a:rect l="l" t="t" r="r" b="b"/>
              <a:pathLst>
                <a:path w="43180" h="378459">
                  <a:moveTo>
                    <a:pt x="43053" y="0"/>
                  </a:moveTo>
                  <a:lnTo>
                    <a:pt x="0" y="0"/>
                  </a:lnTo>
                  <a:lnTo>
                    <a:pt x="0" y="377952"/>
                  </a:lnTo>
                  <a:lnTo>
                    <a:pt x="21336" y="377952"/>
                  </a:lnTo>
                  <a:lnTo>
                    <a:pt x="43053" y="377952"/>
                  </a:lnTo>
                  <a:lnTo>
                    <a:pt x="43053" y="0"/>
                  </a:lnTo>
                  <a:close/>
                </a:path>
              </a:pathLst>
            </a:custGeom>
            <a:solidFill>
              <a:srgbClr val="FF6600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19" name="object 19"/>
            <p:cNvSpPr/>
            <p:nvPr/>
          </p:nvSpPr>
          <p:spPr>
            <a:xfrm>
              <a:off x="2822067" y="645439"/>
              <a:ext cx="43180" cy="378460"/>
            </a:xfrm>
            <a:custGeom>
              <a:avLst/>
              <a:gdLst/>
              <a:ahLst/>
              <a:cxnLst/>
              <a:rect l="l" t="t" r="r" b="b"/>
              <a:pathLst>
                <a:path w="43180" h="378459">
                  <a:moveTo>
                    <a:pt x="21336" y="377952"/>
                  </a:moveTo>
                  <a:lnTo>
                    <a:pt x="0" y="377952"/>
                  </a:lnTo>
                  <a:lnTo>
                    <a:pt x="0" y="0"/>
                  </a:lnTo>
                  <a:lnTo>
                    <a:pt x="43053" y="0"/>
                  </a:lnTo>
                  <a:lnTo>
                    <a:pt x="43053" y="377952"/>
                  </a:lnTo>
                  <a:lnTo>
                    <a:pt x="21336" y="377952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0" name="object 20"/>
            <p:cNvSpPr/>
            <p:nvPr/>
          </p:nvSpPr>
          <p:spPr>
            <a:xfrm>
              <a:off x="2746248" y="828700"/>
              <a:ext cx="43815" cy="335280"/>
            </a:xfrm>
            <a:custGeom>
              <a:avLst/>
              <a:gdLst/>
              <a:ahLst/>
              <a:cxnLst/>
              <a:rect l="l" t="t" r="r" b="b"/>
              <a:pathLst>
                <a:path w="43814" h="335280">
                  <a:moveTo>
                    <a:pt x="43434" y="0"/>
                  </a:moveTo>
                  <a:lnTo>
                    <a:pt x="0" y="0"/>
                  </a:lnTo>
                  <a:lnTo>
                    <a:pt x="0" y="334899"/>
                  </a:lnTo>
                  <a:lnTo>
                    <a:pt x="21717" y="334899"/>
                  </a:lnTo>
                  <a:lnTo>
                    <a:pt x="43434" y="334899"/>
                  </a:lnTo>
                  <a:lnTo>
                    <a:pt x="43434" y="0"/>
                  </a:lnTo>
                  <a:close/>
                </a:path>
              </a:pathLst>
            </a:custGeom>
            <a:solidFill>
              <a:srgbClr val="FFCC00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1" name="object 21"/>
            <p:cNvSpPr/>
            <p:nvPr/>
          </p:nvSpPr>
          <p:spPr>
            <a:xfrm>
              <a:off x="2746248" y="828700"/>
              <a:ext cx="43815" cy="335280"/>
            </a:xfrm>
            <a:custGeom>
              <a:avLst/>
              <a:gdLst/>
              <a:ahLst/>
              <a:cxnLst/>
              <a:rect l="l" t="t" r="r" b="b"/>
              <a:pathLst>
                <a:path w="43814" h="335280">
                  <a:moveTo>
                    <a:pt x="21717" y="334899"/>
                  </a:moveTo>
                  <a:lnTo>
                    <a:pt x="0" y="334899"/>
                  </a:lnTo>
                  <a:lnTo>
                    <a:pt x="0" y="0"/>
                  </a:lnTo>
                  <a:lnTo>
                    <a:pt x="43434" y="0"/>
                  </a:lnTo>
                  <a:lnTo>
                    <a:pt x="43434" y="334899"/>
                  </a:lnTo>
                  <a:lnTo>
                    <a:pt x="21717" y="334899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2" name="object 22"/>
            <p:cNvSpPr/>
            <p:nvPr/>
          </p:nvSpPr>
          <p:spPr>
            <a:xfrm>
              <a:off x="2659761" y="1001674"/>
              <a:ext cx="43815" cy="313690"/>
            </a:xfrm>
            <a:custGeom>
              <a:avLst/>
              <a:gdLst/>
              <a:ahLst/>
              <a:cxnLst/>
              <a:rect l="l" t="t" r="r" b="b"/>
              <a:pathLst>
                <a:path w="43814" h="313690">
                  <a:moveTo>
                    <a:pt x="43434" y="0"/>
                  </a:moveTo>
                  <a:lnTo>
                    <a:pt x="0" y="0"/>
                  </a:lnTo>
                  <a:lnTo>
                    <a:pt x="0" y="313182"/>
                  </a:lnTo>
                  <a:lnTo>
                    <a:pt x="21717" y="313182"/>
                  </a:lnTo>
                  <a:lnTo>
                    <a:pt x="43434" y="313182"/>
                  </a:lnTo>
                  <a:lnTo>
                    <a:pt x="43434" y="0"/>
                  </a:lnTo>
                  <a:close/>
                </a:path>
              </a:pathLst>
            </a:custGeom>
            <a:solidFill>
              <a:srgbClr val="FFC399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3" name="object 23"/>
            <p:cNvSpPr/>
            <p:nvPr/>
          </p:nvSpPr>
          <p:spPr>
            <a:xfrm>
              <a:off x="2659761" y="1001674"/>
              <a:ext cx="43815" cy="313690"/>
            </a:xfrm>
            <a:custGeom>
              <a:avLst/>
              <a:gdLst/>
              <a:ahLst/>
              <a:cxnLst/>
              <a:rect l="l" t="t" r="r" b="b"/>
              <a:pathLst>
                <a:path w="43814" h="313690">
                  <a:moveTo>
                    <a:pt x="21717" y="313182"/>
                  </a:moveTo>
                  <a:lnTo>
                    <a:pt x="0" y="313182"/>
                  </a:lnTo>
                  <a:lnTo>
                    <a:pt x="0" y="0"/>
                  </a:lnTo>
                  <a:lnTo>
                    <a:pt x="43434" y="0"/>
                  </a:lnTo>
                  <a:lnTo>
                    <a:pt x="43434" y="313182"/>
                  </a:lnTo>
                  <a:lnTo>
                    <a:pt x="21717" y="313182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4" name="object 24"/>
            <p:cNvSpPr/>
            <p:nvPr/>
          </p:nvSpPr>
          <p:spPr>
            <a:xfrm>
              <a:off x="2573655" y="1120546"/>
              <a:ext cx="43180" cy="323850"/>
            </a:xfrm>
            <a:custGeom>
              <a:avLst/>
              <a:gdLst/>
              <a:ahLst/>
              <a:cxnLst/>
              <a:rect l="l" t="t" r="r" b="b"/>
              <a:pathLst>
                <a:path w="43180" h="323850">
                  <a:moveTo>
                    <a:pt x="43053" y="0"/>
                  </a:moveTo>
                  <a:lnTo>
                    <a:pt x="0" y="0"/>
                  </a:lnTo>
                  <a:lnTo>
                    <a:pt x="0" y="323850"/>
                  </a:lnTo>
                  <a:lnTo>
                    <a:pt x="21336" y="323850"/>
                  </a:lnTo>
                  <a:lnTo>
                    <a:pt x="43053" y="323850"/>
                  </a:lnTo>
                  <a:lnTo>
                    <a:pt x="43053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5" name="object 25"/>
            <p:cNvSpPr/>
            <p:nvPr/>
          </p:nvSpPr>
          <p:spPr>
            <a:xfrm>
              <a:off x="2573655" y="1120546"/>
              <a:ext cx="43180" cy="323850"/>
            </a:xfrm>
            <a:custGeom>
              <a:avLst/>
              <a:gdLst/>
              <a:ahLst/>
              <a:cxnLst/>
              <a:rect l="l" t="t" r="r" b="b"/>
              <a:pathLst>
                <a:path w="43180" h="323850">
                  <a:moveTo>
                    <a:pt x="21336" y="323850"/>
                  </a:moveTo>
                  <a:lnTo>
                    <a:pt x="0" y="323850"/>
                  </a:lnTo>
                  <a:lnTo>
                    <a:pt x="0" y="0"/>
                  </a:lnTo>
                  <a:lnTo>
                    <a:pt x="43053" y="0"/>
                  </a:lnTo>
                  <a:lnTo>
                    <a:pt x="43053" y="323850"/>
                  </a:lnTo>
                  <a:lnTo>
                    <a:pt x="21336" y="323850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6" name="object 26"/>
            <p:cNvSpPr/>
            <p:nvPr/>
          </p:nvSpPr>
          <p:spPr>
            <a:xfrm>
              <a:off x="2497836" y="1304188"/>
              <a:ext cx="43815" cy="281305"/>
            </a:xfrm>
            <a:custGeom>
              <a:avLst/>
              <a:gdLst/>
              <a:ahLst/>
              <a:cxnLst/>
              <a:rect l="l" t="t" r="r" b="b"/>
              <a:pathLst>
                <a:path w="43814" h="281305">
                  <a:moveTo>
                    <a:pt x="43434" y="0"/>
                  </a:moveTo>
                  <a:lnTo>
                    <a:pt x="0" y="0"/>
                  </a:lnTo>
                  <a:lnTo>
                    <a:pt x="0" y="280797"/>
                  </a:lnTo>
                  <a:lnTo>
                    <a:pt x="21717" y="280797"/>
                  </a:lnTo>
                  <a:lnTo>
                    <a:pt x="43434" y="280797"/>
                  </a:lnTo>
                  <a:lnTo>
                    <a:pt x="43434" y="0"/>
                  </a:lnTo>
                  <a:close/>
                </a:path>
              </a:pathLst>
            </a:custGeom>
            <a:solidFill>
              <a:schemeClr val="accent4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7" name="object 27"/>
            <p:cNvSpPr/>
            <p:nvPr/>
          </p:nvSpPr>
          <p:spPr>
            <a:xfrm>
              <a:off x="2497836" y="1304188"/>
              <a:ext cx="43815" cy="281305"/>
            </a:xfrm>
            <a:custGeom>
              <a:avLst/>
              <a:gdLst/>
              <a:ahLst/>
              <a:cxnLst/>
              <a:rect l="l" t="t" r="r" b="b"/>
              <a:pathLst>
                <a:path w="43814" h="281305">
                  <a:moveTo>
                    <a:pt x="21717" y="280797"/>
                  </a:moveTo>
                  <a:lnTo>
                    <a:pt x="0" y="280797"/>
                  </a:lnTo>
                  <a:lnTo>
                    <a:pt x="0" y="0"/>
                  </a:lnTo>
                  <a:lnTo>
                    <a:pt x="43434" y="0"/>
                  </a:lnTo>
                  <a:lnTo>
                    <a:pt x="43434" y="280797"/>
                  </a:lnTo>
                  <a:lnTo>
                    <a:pt x="21717" y="280797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</p:grpSp>
      <p:sp>
        <p:nvSpPr>
          <p:cNvPr id="30" name="object 30"/>
          <p:cNvSpPr txBox="1"/>
          <p:nvPr/>
        </p:nvSpPr>
        <p:spPr>
          <a:xfrm>
            <a:off x="7419267" y="2831330"/>
            <a:ext cx="547601" cy="150485"/>
          </a:xfrm>
          <a:prstGeom prst="rect">
            <a:avLst/>
          </a:prstGeom>
        </p:spPr>
        <p:txBody>
          <a:bodyPr vert="horz" wrap="square" lIns="0" tIns="28189" rIns="0" bIns="0" rtlCol="0">
            <a:spAutoFit/>
          </a:bodyPr>
          <a:lstStyle/>
          <a:p>
            <a:pPr marL="20136">
              <a:spcBef>
                <a:spcPts val="222"/>
              </a:spcBef>
            </a:pPr>
            <a:r>
              <a:rPr sz="793" spc="24" dirty="0">
                <a:latin typeface="Arial MT"/>
                <a:cs typeface="Arial MT"/>
              </a:rPr>
              <a:t>“</a:t>
            </a:r>
            <a:r>
              <a:rPr lang="en-US" sz="793" spc="24" dirty="0">
                <a:latin typeface="Arial MT"/>
                <a:cs typeface="Arial MT"/>
              </a:rPr>
              <a:t>Apple</a:t>
            </a:r>
            <a:r>
              <a:rPr sz="793" spc="16" dirty="0">
                <a:latin typeface="Arial MT"/>
                <a:cs typeface="Arial MT"/>
              </a:rPr>
              <a:t>”</a:t>
            </a:r>
            <a:endParaRPr sz="793" dirty="0">
              <a:latin typeface="Arial MT"/>
              <a:cs typeface="Arial MT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7294196" y="3043415"/>
            <a:ext cx="603186" cy="150485"/>
          </a:xfrm>
          <a:prstGeom prst="rect">
            <a:avLst/>
          </a:prstGeom>
        </p:spPr>
        <p:txBody>
          <a:bodyPr vert="horz" wrap="square" lIns="0" tIns="28189" rIns="0" bIns="0" rtlCol="0">
            <a:spAutoFit/>
          </a:bodyPr>
          <a:lstStyle/>
          <a:p>
            <a:pPr marL="20136">
              <a:spcBef>
                <a:spcPts val="222"/>
              </a:spcBef>
            </a:pPr>
            <a:r>
              <a:rPr sz="793" spc="24" dirty="0">
                <a:latin typeface="Arial MT"/>
                <a:cs typeface="Arial MT"/>
              </a:rPr>
              <a:t>“</a:t>
            </a:r>
            <a:r>
              <a:rPr lang="en-US" sz="793" spc="24" dirty="0">
                <a:latin typeface="Arial MT"/>
                <a:cs typeface="Arial MT"/>
              </a:rPr>
              <a:t>Orange</a:t>
            </a:r>
            <a:r>
              <a:rPr sz="793" spc="24" dirty="0">
                <a:latin typeface="Arial MT"/>
                <a:cs typeface="Arial MT"/>
              </a:rPr>
              <a:t>”</a:t>
            </a:r>
            <a:endParaRPr sz="793" dirty="0">
              <a:latin typeface="Arial MT"/>
              <a:cs typeface="Arial MT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7550989" y="2608974"/>
            <a:ext cx="653211" cy="150485"/>
          </a:xfrm>
          <a:prstGeom prst="rect">
            <a:avLst/>
          </a:prstGeom>
        </p:spPr>
        <p:txBody>
          <a:bodyPr vert="horz" wrap="square" lIns="0" tIns="28189" rIns="0" bIns="0" rtlCol="0">
            <a:spAutoFit/>
          </a:bodyPr>
          <a:lstStyle/>
          <a:p>
            <a:pPr marL="20136">
              <a:spcBef>
                <a:spcPts val="222"/>
              </a:spcBef>
            </a:pPr>
            <a:r>
              <a:rPr sz="793" spc="16" dirty="0">
                <a:latin typeface="Arial MT"/>
                <a:cs typeface="Arial MT"/>
              </a:rPr>
              <a:t>“</a:t>
            </a:r>
            <a:r>
              <a:rPr lang="en-US" sz="793" spc="24" dirty="0">
                <a:latin typeface="Arial MT"/>
                <a:cs typeface="Arial MT"/>
              </a:rPr>
              <a:t>Orange</a:t>
            </a:r>
            <a:r>
              <a:rPr sz="793" spc="16" dirty="0">
                <a:latin typeface="Arial MT"/>
                <a:cs typeface="Arial MT"/>
              </a:rPr>
              <a:t>”</a:t>
            </a:r>
            <a:endParaRPr sz="793" dirty="0">
              <a:latin typeface="Arial MT"/>
              <a:cs typeface="Arial MT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7688147" y="2358823"/>
            <a:ext cx="654865" cy="150485"/>
          </a:xfrm>
          <a:prstGeom prst="rect">
            <a:avLst/>
          </a:prstGeom>
        </p:spPr>
        <p:txBody>
          <a:bodyPr vert="horz" wrap="square" lIns="0" tIns="28189" rIns="0" bIns="0" rtlCol="0">
            <a:spAutoFit/>
          </a:bodyPr>
          <a:lstStyle/>
          <a:p>
            <a:pPr marL="20136">
              <a:spcBef>
                <a:spcPts val="222"/>
              </a:spcBef>
            </a:pPr>
            <a:r>
              <a:rPr sz="793" spc="16" dirty="0">
                <a:latin typeface="Arial MT"/>
                <a:cs typeface="Arial MT"/>
              </a:rPr>
              <a:t>“</a:t>
            </a:r>
            <a:r>
              <a:rPr lang="en-US" sz="793" spc="16" dirty="0">
                <a:latin typeface="Arial MT"/>
                <a:cs typeface="Arial MT"/>
              </a:rPr>
              <a:t>Orange</a:t>
            </a:r>
            <a:r>
              <a:rPr sz="793" spc="16" dirty="0">
                <a:latin typeface="Arial MT"/>
                <a:cs typeface="Arial MT"/>
              </a:rPr>
              <a:t>”</a:t>
            </a:r>
            <a:endParaRPr sz="793" dirty="0">
              <a:latin typeface="Arial MT"/>
              <a:cs typeface="Arial MT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7794492" y="2152782"/>
            <a:ext cx="548521" cy="150485"/>
          </a:xfrm>
          <a:prstGeom prst="rect">
            <a:avLst/>
          </a:prstGeom>
        </p:spPr>
        <p:txBody>
          <a:bodyPr vert="horz" wrap="square" lIns="0" tIns="28189" rIns="0" bIns="0" rtlCol="0">
            <a:spAutoFit/>
          </a:bodyPr>
          <a:lstStyle/>
          <a:p>
            <a:pPr marL="20136">
              <a:spcBef>
                <a:spcPts val="222"/>
              </a:spcBef>
            </a:pPr>
            <a:r>
              <a:rPr sz="793" spc="16" dirty="0">
                <a:latin typeface="Arial MT"/>
                <a:cs typeface="Arial MT"/>
              </a:rPr>
              <a:t>“</a:t>
            </a:r>
            <a:r>
              <a:rPr lang="en-US" sz="793" spc="16" dirty="0">
                <a:latin typeface="Arial MT"/>
                <a:cs typeface="Arial MT"/>
              </a:rPr>
              <a:t>Apple</a:t>
            </a:r>
            <a:r>
              <a:rPr sz="793" spc="16" dirty="0">
                <a:latin typeface="Arial MT"/>
                <a:cs typeface="Arial MT"/>
              </a:rPr>
              <a:t>”</a:t>
            </a:r>
            <a:endParaRPr sz="793" dirty="0">
              <a:latin typeface="Arial MT"/>
              <a:cs typeface="Arial MT"/>
            </a:endParaRPr>
          </a:p>
        </p:txBody>
      </p:sp>
      <p:grpSp>
        <p:nvGrpSpPr>
          <p:cNvPr id="35" name="object 35"/>
          <p:cNvGrpSpPr/>
          <p:nvPr/>
        </p:nvGrpSpPr>
        <p:grpSpPr>
          <a:xfrm>
            <a:off x="6501043" y="2463557"/>
            <a:ext cx="720040" cy="172205"/>
            <a:chOff x="2044446" y="1131214"/>
            <a:chExt cx="454025" cy="108585"/>
          </a:xfrm>
        </p:grpSpPr>
        <p:sp>
          <p:nvSpPr>
            <p:cNvPr id="36" name="object 36"/>
            <p:cNvSpPr/>
            <p:nvPr/>
          </p:nvSpPr>
          <p:spPr>
            <a:xfrm>
              <a:off x="2044446" y="1131214"/>
              <a:ext cx="454025" cy="108585"/>
            </a:xfrm>
            <a:custGeom>
              <a:avLst/>
              <a:gdLst/>
              <a:ahLst/>
              <a:cxnLst/>
              <a:rect l="l" t="t" r="r" b="b"/>
              <a:pathLst>
                <a:path w="454025" h="108584">
                  <a:moveTo>
                    <a:pt x="340233" y="0"/>
                  </a:moveTo>
                  <a:lnTo>
                    <a:pt x="340233" y="27051"/>
                  </a:lnTo>
                  <a:lnTo>
                    <a:pt x="0" y="27051"/>
                  </a:lnTo>
                  <a:lnTo>
                    <a:pt x="0" y="81153"/>
                  </a:lnTo>
                  <a:lnTo>
                    <a:pt x="340233" y="81153"/>
                  </a:lnTo>
                  <a:lnTo>
                    <a:pt x="340233" y="108204"/>
                  </a:lnTo>
                  <a:lnTo>
                    <a:pt x="453771" y="54102"/>
                  </a:lnTo>
                  <a:lnTo>
                    <a:pt x="340233" y="0"/>
                  </a:lnTo>
                  <a:close/>
                </a:path>
              </a:pathLst>
            </a:custGeom>
            <a:solidFill>
              <a:srgbClr val="719ECE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37" name="object 37"/>
            <p:cNvSpPr/>
            <p:nvPr/>
          </p:nvSpPr>
          <p:spPr>
            <a:xfrm>
              <a:off x="2044446" y="1131214"/>
              <a:ext cx="454025" cy="108585"/>
            </a:xfrm>
            <a:custGeom>
              <a:avLst/>
              <a:gdLst/>
              <a:ahLst/>
              <a:cxnLst/>
              <a:rect l="l" t="t" r="r" b="b"/>
              <a:pathLst>
                <a:path w="454025" h="108584">
                  <a:moveTo>
                    <a:pt x="0" y="27051"/>
                  </a:moveTo>
                  <a:lnTo>
                    <a:pt x="340233" y="27051"/>
                  </a:lnTo>
                  <a:lnTo>
                    <a:pt x="340233" y="0"/>
                  </a:lnTo>
                  <a:lnTo>
                    <a:pt x="453771" y="54102"/>
                  </a:lnTo>
                  <a:lnTo>
                    <a:pt x="340233" y="108204"/>
                  </a:lnTo>
                  <a:lnTo>
                    <a:pt x="340233" y="81153"/>
                  </a:lnTo>
                  <a:lnTo>
                    <a:pt x="0" y="81153"/>
                  </a:lnTo>
                  <a:lnTo>
                    <a:pt x="0" y="27051"/>
                  </a:lnTo>
                  <a:close/>
                </a:path>
                <a:path w="454025" h="108584">
                  <a:moveTo>
                    <a:pt x="0" y="0"/>
                  </a:moveTo>
                  <a:lnTo>
                    <a:pt x="0" y="0"/>
                  </a:lnTo>
                </a:path>
                <a:path w="454025" h="108584">
                  <a:moveTo>
                    <a:pt x="453771" y="108204"/>
                  </a:moveTo>
                  <a:lnTo>
                    <a:pt x="453771" y="108204"/>
                  </a:lnTo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</p:grpSp>
      <p:sp>
        <p:nvSpPr>
          <p:cNvPr id="38" name="object 38"/>
          <p:cNvSpPr txBox="1"/>
          <p:nvPr/>
        </p:nvSpPr>
        <p:spPr>
          <a:xfrm>
            <a:off x="6489563" y="2601120"/>
            <a:ext cx="573813" cy="150485"/>
          </a:xfrm>
          <a:prstGeom prst="rect">
            <a:avLst/>
          </a:prstGeom>
        </p:spPr>
        <p:txBody>
          <a:bodyPr vert="horz" wrap="square" lIns="0" tIns="28189" rIns="0" bIns="0" rtlCol="0">
            <a:spAutoFit/>
          </a:bodyPr>
          <a:lstStyle/>
          <a:p>
            <a:pPr marL="20136" marR="8053" indent="29196">
              <a:spcBef>
                <a:spcPts val="222"/>
              </a:spcBef>
            </a:pPr>
            <a:r>
              <a:rPr sz="793" spc="16" dirty="0">
                <a:latin typeface="Arial MT"/>
                <a:cs typeface="Arial MT"/>
              </a:rPr>
              <a:t>“Feature</a:t>
            </a:r>
            <a:r>
              <a:rPr lang="en-US" sz="793" spc="16" dirty="0">
                <a:latin typeface="Arial MT"/>
                <a:cs typeface="Arial MT"/>
              </a:rPr>
              <a:t>s</a:t>
            </a:r>
            <a:r>
              <a:rPr sz="793" spc="16" dirty="0">
                <a:latin typeface="Arial MT"/>
                <a:cs typeface="Arial MT"/>
              </a:rPr>
              <a:t>”</a:t>
            </a:r>
            <a:endParaRPr sz="793" dirty="0">
              <a:latin typeface="Arial MT"/>
              <a:cs typeface="Arial MT"/>
            </a:endParaRPr>
          </a:p>
        </p:txBody>
      </p:sp>
      <p:grpSp>
        <p:nvGrpSpPr>
          <p:cNvPr id="39" name="object 39"/>
          <p:cNvGrpSpPr/>
          <p:nvPr/>
        </p:nvGrpSpPr>
        <p:grpSpPr>
          <a:xfrm>
            <a:off x="6501043" y="2463557"/>
            <a:ext cx="720040" cy="172205"/>
            <a:chOff x="2044446" y="1131214"/>
            <a:chExt cx="454025" cy="108585"/>
          </a:xfrm>
        </p:grpSpPr>
        <p:sp>
          <p:nvSpPr>
            <p:cNvPr id="40" name="object 40"/>
            <p:cNvSpPr/>
            <p:nvPr/>
          </p:nvSpPr>
          <p:spPr>
            <a:xfrm>
              <a:off x="2044446" y="1131214"/>
              <a:ext cx="454025" cy="108585"/>
            </a:xfrm>
            <a:custGeom>
              <a:avLst/>
              <a:gdLst/>
              <a:ahLst/>
              <a:cxnLst/>
              <a:rect l="l" t="t" r="r" b="b"/>
              <a:pathLst>
                <a:path w="454025" h="108584">
                  <a:moveTo>
                    <a:pt x="340233" y="0"/>
                  </a:moveTo>
                  <a:lnTo>
                    <a:pt x="340233" y="27051"/>
                  </a:lnTo>
                  <a:lnTo>
                    <a:pt x="0" y="27051"/>
                  </a:lnTo>
                  <a:lnTo>
                    <a:pt x="0" y="81153"/>
                  </a:lnTo>
                  <a:lnTo>
                    <a:pt x="340233" y="81153"/>
                  </a:lnTo>
                  <a:lnTo>
                    <a:pt x="340233" y="108204"/>
                  </a:lnTo>
                  <a:lnTo>
                    <a:pt x="453771" y="54102"/>
                  </a:lnTo>
                  <a:lnTo>
                    <a:pt x="340233" y="0"/>
                  </a:lnTo>
                  <a:close/>
                </a:path>
              </a:pathLst>
            </a:custGeom>
            <a:solidFill>
              <a:srgbClr val="719ECE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41" name="object 41"/>
            <p:cNvSpPr/>
            <p:nvPr/>
          </p:nvSpPr>
          <p:spPr>
            <a:xfrm>
              <a:off x="2044446" y="1131214"/>
              <a:ext cx="454025" cy="108585"/>
            </a:xfrm>
            <a:custGeom>
              <a:avLst/>
              <a:gdLst/>
              <a:ahLst/>
              <a:cxnLst/>
              <a:rect l="l" t="t" r="r" b="b"/>
              <a:pathLst>
                <a:path w="454025" h="108584">
                  <a:moveTo>
                    <a:pt x="0" y="27051"/>
                  </a:moveTo>
                  <a:lnTo>
                    <a:pt x="340233" y="27051"/>
                  </a:lnTo>
                  <a:lnTo>
                    <a:pt x="340233" y="0"/>
                  </a:lnTo>
                  <a:lnTo>
                    <a:pt x="453771" y="54102"/>
                  </a:lnTo>
                  <a:lnTo>
                    <a:pt x="340233" y="108204"/>
                  </a:lnTo>
                  <a:lnTo>
                    <a:pt x="340233" y="81153"/>
                  </a:lnTo>
                  <a:lnTo>
                    <a:pt x="0" y="81153"/>
                  </a:lnTo>
                  <a:lnTo>
                    <a:pt x="0" y="27051"/>
                  </a:lnTo>
                  <a:close/>
                </a:path>
                <a:path w="454025" h="108584">
                  <a:moveTo>
                    <a:pt x="0" y="0"/>
                  </a:moveTo>
                  <a:lnTo>
                    <a:pt x="0" y="0"/>
                  </a:lnTo>
                </a:path>
                <a:path w="454025" h="108584">
                  <a:moveTo>
                    <a:pt x="453771" y="108204"/>
                  </a:moveTo>
                  <a:lnTo>
                    <a:pt x="453771" y="108204"/>
                  </a:lnTo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</p:grpSp>
      <p:grpSp>
        <p:nvGrpSpPr>
          <p:cNvPr id="47" name="object 47"/>
          <p:cNvGrpSpPr/>
          <p:nvPr/>
        </p:nvGrpSpPr>
        <p:grpSpPr>
          <a:xfrm>
            <a:off x="6968106" y="3336392"/>
            <a:ext cx="1302114" cy="2098689"/>
            <a:chOff x="3432810" y="1564030"/>
            <a:chExt cx="821055" cy="1323340"/>
          </a:xfrm>
        </p:grpSpPr>
        <p:sp>
          <p:nvSpPr>
            <p:cNvPr id="48" name="object 48"/>
            <p:cNvSpPr/>
            <p:nvPr/>
          </p:nvSpPr>
          <p:spPr>
            <a:xfrm>
              <a:off x="3746754" y="1564030"/>
              <a:ext cx="203200" cy="508634"/>
            </a:xfrm>
            <a:custGeom>
              <a:avLst/>
              <a:gdLst/>
              <a:ahLst/>
              <a:cxnLst/>
              <a:rect l="l" t="t" r="r" b="b"/>
              <a:pathLst>
                <a:path w="203200" h="508635">
                  <a:moveTo>
                    <a:pt x="0" y="379476"/>
                  </a:moveTo>
                  <a:lnTo>
                    <a:pt x="99441" y="508254"/>
                  </a:lnTo>
                  <a:lnTo>
                    <a:pt x="203073" y="382905"/>
                  </a:lnTo>
                  <a:lnTo>
                    <a:pt x="152400" y="382143"/>
                  </a:lnTo>
                  <a:lnTo>
                    <a:pt x="152430" y="380238"/>
                  </a:lnTo>
                  <a:lnTo>
                    <a:pt x="50673" y="380238"/>
                  </a:lnTo>
                  <a:lnTo>
                    <a:pt x="0" y="379476"/>
                  </a:lnTo>
                  <a:close/>
                </a:path>
                <a:path w="203200" h="508635">
                  <a:moveTo>
                    <a:pt x="57150" y="0"/>
                  </a:moveTo>
                  <a:lnTo>
                    <a:pt x="50673" y="380238"/>
                  </a:lnTo>
                  <a:lnTo>
                    <a:pt x="152430" y="380238"/>
                  </a:lnTo>
                  <a:lnTo>
                    <a:pt x="158496" y="1524"/>
                  </a:lnTo>
                  <a:lnTo>
                    <a:pt x="57150" y="0"/>
                  </a:lnTo>
                  <a:close/>
                </a:path>
              </a:pathLst>
            </a:custGeom>
            <a:solidFill>
              <a:srgbClr val="719ECE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49" name="object 49"/>
            <p:cNvSpPr/>
            <p:nvPr/>
          </p:nvSpPr>
          <p:spPr>
            <a:xfrm>
              <a:off x="3744849" y="1564030"/>
              <a:ext cx="211454" cy="508634"/>
            </a:xfrm>
            <a:custGeom>
              <a:avLst/>
              <a:gdLst/>
              <a:ahLst/>
              <a:cxnLst/>
              <a:rect l="l" t="t" r="r" b="b"/>
              <a:pathLst>
                <a:path w="211454" h="508635">
                  <a:moveTo>
                    <a:pt x="160401" y="1524"/>
                  </a:moveTo>
                  <a:lnTo>
                    <a:pt x="154305" y="382143"/>
                  </a:lnTo>
                  <a:lnTo>
                    <a:pt x="204978" y="382905"/>
                  </a:lnTo>
                  <a:lnTo>
                    <a:pt x="101346" y="508254"/>
                  </a:lnTo>
                  <a:lnTo>
                    <a:pt x="1905" y="379476"/>
                  </a:lnTo>
                  <a:lnTo>
                    <a:pt x="52578" y="380238"/>
                  </a:lnTo>
                  <a:lnTo>
                    <a:pt x="59055" y="0"/>
                  </a:lnTo>
                  <a:lnTo>
                    <a:pt x="160401" y="1524"/>
                  </a:lnTo>
                  <a:close/>
                </a:path>
                <a:path w="211454" h="508635">
                  <a:moveTo>
                    <a:pt x="211074" y="2667"/>
                  </a:moveTo>
                  <a:lnTo>
                    <a:pt x="211074" y="2667"/>
                  </a:lnTo>
                </a:path>
                <a:path w="211454" h="508635">
                  <a:moveTo>
                    <a:pt x="0" y="506349"/>
                  </a:moveTo>
                  <a:lnTo>
                    <a:pt x="0" y="506349"/>
                  </a:lnTo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50" name="object 50"/>
            <p:cNvSpPr/>
            <p:nvPr/>
          </p:nvSpPr>
          <p:spPr>
            <a:xfrm>
              <a:off x="3432810" y="2098573"/>
              <a:ext cx="821055" cy="788670"/>
            </a:xfrm>
            <a:custGeom>
              <a:avLst/>
              <a:gdLst/>
              <a:ahLst/>
              <a:cxnLst/>
              <a:rect l="l" t="t" r="r" b="b"/>
              <a:pathLst>
                <a:path w="821054" h="788669">
                  <a:moveTo>
                    <a:pt x="410337" y="0"/>
                  </a:moveTo>
                  <a:lnTo>
                    <a:pt x="0" y="394335"/>
                  </a:lnTo>
                  <a:lnTo>
                    <a:pt x="410337" y="788289"/>
                  </a:lnTo>
                  <a:lnTo>
                    <a:pt x="821055" y="394335"/>
                  </a:lnTo>
                  <a:lnTo>
                    <a:pt x="410337" y="0"/>
                  </a:lnTo>
                  <a:close/>
                </a:path>
              </a:pathLst>
            </a:custGeom>
            <a:solidFill>
              <a:srgbClr val="669999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51" name="object 51"/>
            <p:cNvSpPr/>
            <p:nvPr/>
          </p:nvSpPr>
          <p:spPr>
            <a:xfrm>
              <a:off x="3432810" y="2098573"/>
              <a:ext cx="821055" cy="788670"/>
            </a:xfrm>
            <a:custGeom>
              <a:avLst/>
              <a:gdLst/>
              <a:ahLst/>
              <a:cxnLst/>
              <a:rect l="l" t="t" r="r" b="b"/>
              <a:pathLst>
                <a:path w="821054" h="788669">
                  <a:moveTo>
                    <a:pt x="0" y="394335"/>
                  </a:moveTo>
                  <a:lnTo>
                    <a:pt x="410337" y="0"/>
                  </a:lnTo>
                  <a:lnTo>
                    <a:pt x="821055" y="394335"/>
                  </a:lnTo>
                  <a:lnTo>
                    <a:pt x="410337" y="788289"/>
                  </a:lnTo>
                  <a:lnTo>
                    <a:pt x="0" y="394335"/>
                  </a:lnTo>
                  <a:close/>
                </a:path>
                <a:path w="821054" h="788669">
                  <a:moveTo>
                    <a:pt x="0" y="0"/>
                  </a:moveTo>
                  <a:lnTo>
                    <a:pt x="0" y="0"/>
                  </a:lnTo>
                </a:path>
                <a:path w="821054" h="788669">
                  <a:moveTo>
                    <a:pt x="821055" y="788670"/>
                  </a:moveTo>
                  <a:lnTo>
                    <a:pt x="821055" y="788670"/>
                  </a:lnTo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</p:grpSp>
      <p:sp>
        <p:nvSpPr>
          <p:cNvPr id="52" name="object 52"/>
          <p:cNvSpPr txBox="1"/>
          <p:nvPr/>
        </p:nvSpPr>
        <p:spPr>
          <a:xfrm>
            <a:off x="6995597" y="4612675"/>
            <a:ext cx="1248742" cy="410466"/>
          </a:xfrm>
          <a:prstGeom prst="rect">
            <a:avLst/>
          </a:prstGeom>
        </p:spPr>
        <p:txBody>
          <a:bodyPr vert="horz" wrap="square" lIns="0" tIns="31211" rIns="0" bIns="0" rtlCol="0">
            <a:spAutoFit/>
          </a:bodyPr>
          <a:lstStyle/>
          <a:p>
            <a:pPr marL="63428" marR="8053" indent="-44299" algn="ctr">
              <a:lnSpc>
                <a:spcPct val="96800"/>
              </a:lnSpc>
              <a:spcBef>
                <a:spcPts val="246"/>
              </a:spcBef>
            </a:pPr>
            <a:r>
              <a:rPr lang="en-US" sz="1269" b="1" spc="16" dirty="0">
                <a:solidFill>
                  <a:srgbClr val="0000CC"/>
                </a:solidFill>
                <a:latin typeface="Arial"/>
                <a:cs typeface="Arial"/>
              </a:rPr>
              <a:t>Classification </a:t>
            </a:r>
            <a:r>
              <a:rPr sz="1269" b="1" spc="16" dirty="0">
                <a:solidFill>
                  <a:srgbClr val="0000CC"/>
                </a:solidFill>
                <a:latin typeface="Arial"/>
                <a:cs typeface="Arial"/>
              </a:rPr>
              <a:t>Model</a:t>
            </a:r>
            <a:endParaRPr sz="1269" dirty="0">
              <a:latin typeface="Arial"/>
              <a:cs typeface="Arial"/>
            </a:endParaRPr>
          </a:p>
        </p:txBody>
      </p:sp>
      <p:grpSp>
        <p:nvGrpSpPr>
          <p:cNvPr id="53" name="object 53"/>
          <p:cNvGrpSpPr/>
          <p:nvPr/>
        </p:nvGrpSpPr>
        <p:grpSpPr>
          <a:xfrm>
            <a:off x="5320480" y="4677613"/>
            <a:ext cx="788118" cy="359516"/>
            <a:chOff x="2681477" y="2405659"/>
            <a:chExt cx="496952" cy="226695"/>
          </a:xfrm>
        </p:grpSpPr>
        <p:sp>
          <p:nvSpPr>
            <p:cNvPr id="55" name="object 55"/>
            <p:cNvSpPr/>
            <p:nvPr/>
          </p:nvSpPr>
          <p:spPr>
            <a:xfrm>
              <a:off x="3135249" y="2405659"/>
              <a:ext cx="43180" cy="226695"/>
            </a:xfrm>
            <a:custGeom>
              <a:avLst/>
              <a:gdLst/>
              <a:ahLst/>
              <a:cxnLst/>
              <a:rect l="l" t="t" r="r" b="b"/>
              <a:pathLst>
                <a:path w="43180" h="226694">
                  <a:moveTo>
                    <a:pt x="43053" y="0"/>
                  </a:moveTo>
                  <a:lnTo>
                    <a:pt x="0" y="0"/>
                  </a:lnTo>
                  <a:lnTo>
                    <a:pt x="0" y="226695"/>
                  </a:lnTo>
                  <a:lnTo>
                    <a:pt x="21336" y="226695"/>
                  </a:lnTo>
                  <a:lnTo>
                    <a:pt x="43053" y="226695"/>
                  </a:lnTo>
                  <a:lnTo>
                    <a:pt x="43053" y="0"/>
                  </a:lnTo>
                  <a:close/>
                </a:path>
              </a:pathLst>
            </a:custGeom>
            <a:solidFill>
              <a:srgbClr val="7F7F7F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56" name="object 56"/>
            <p:cNvSpPr/>
            <p:nvPr/>
          </p:nvSpPr>
          <p:spPr>
            <a:xfrm>
              <a:off x="3135249" y="2405659"/>
              <a:ext cx="43180" cy="226695"/>
            </a:xfrm>
            <a:custGeom>
              <a:avLst/>
              <a:gdLst/>
              <a:ahLst/>
              <a:cxnLst/>
              <a:rect l="l" t="t" r="r" b="b"/>
              <a:pathLst>
                <a:path w="43180" h="226694">
                  <a:moveTo>
                    <a:pt x="21336" y="226695"/>
                  </a:moveTo>
                  <a:lnTo>
                    <a:pt x="0" y="226695"/>
                  </a:lnTo>
                  <a:lnTo>
                    <a:pt x="0" y="0"/>
                  </a:lnTo>
                  <a:lnTo>
                    <a:pt x="43053" y="0"/>
                  </a:lnTo>
                  <a:lnTo>
                    <a:pt x="43053" y="226695"/>
                  </a:lnTo>
                  <a:lnTo>
                    <a:pt x="21336" y="226695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57" name="object 57"/>
            <p:cNvSpPr/>
            <p:nvPr/>
          </p:nvSpPr>
          <p:spPr>
            <a:xfrm>
              <a:off x="2681478" y="2448712"/>
              <a:ext cx="454025" cy="108585"/>
            </a:xfrm>
            <a:custGeom>
              <a:avLst/>
              <a:gdLst/>
              <a:ahLst/>
              <a:cxnLst/>
              <a:rect l="l" t="t" r="r" b="b"/>
              <a:pathLst>
                <a:path w="454025" h="108585">
                  <a:moveTo>
                    <a:pt x="340233" y="0"/>
                  </a:moveTo>
                  <a:lnTo>
                    <a:pt x="340233" y="27051"/>
                  </a:lnTo>
                  <a:lnTo>
                    <a:pt x="0" y="27051"/>
                  </a:lnTo>
                  <a:lnTo>
                    <a:pt x="0" y="81153"/>
                  </a:lnTo>
                  <a:lnTo>
                    <a:pt x="340233" y="81153"/>
                  </a:lnTo>
                  <a:lnTo>
                    <a:pt x="340233" y="108204"/>
                  </a:lnTo>
                  <a:lnTo>
                    <a:pt x="453771" y="54102"/>
                  </a:lnTo>
                  <a:lnTo>
                    <a:pt x="340233" y="0"/>
                  </a:lnTo>
                  <a:close/>
                </a:path>
              </a:pathLst>
            </a:custGeom>
            <a:solidFill>
              <a:srgbClr val="719ECE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58" name="object 58"/>
            <p:cNvSpPr/>
            <p:nvPr/>
          </p:nvSpPr>
          <p:spPr>
            <a:xfrm>
              <a:off x="2681477" y="2448712"/>
              <a:ext cx="454025" cy="108585"/>
            </a:xfrm>
            <a:custGeom>
              <a:avLst/>
              <a:gdLst/>
              <a:ahLst/>
              <a:cxnLst/>
              <a:rect l="l" t="t" r="r" b="b"/>
              <a:pathLst>
                <a:path w="454025" h="108585">
                  <a:moveTo>
                    <a:pt x="0" y="27051"/>
                  </a:moveTo>
                  <a:lnTo>
                    <a:pt x="340233" y="27051"/>
                  </a:lnTo>
                  <a:lnTo>
                    <a:pt x="340233" y="0"/>
                  </a:lnTo>
                  <a:lnTo>
                    <a:pt x="453771" y="54102"/>
                  </a:lnTo>
                  <a:lnTo>
                    <a:pt x="340233" y="108204"/>
                  </a:lnTo>
                  <a:lnTo>
                    <a:pt x="340233" y="81153"/>
                  </a:lnTo>
                  <a:lnTo>
                    <a:pt x="0" y="81153"/>
                  </a:lnTo>
                  <a:lnTo>
                    <a:pt x="0" y="27051"/>
                  </a:lnTo>
                  <a:close/>
                </a:path>
                <a:path w="454025" h="108585">
                  <a:moveTo>
                    <a:pt x="0" y="0"/>
                  </a:moveTo>
                  <a:lnTo>
                    <a:pt x="0" y="0"/>
                  </a:lnTo>
                </a:path>
                <a:path w="454025" h="108585">
                  <a:moveTo>
                    <a:pt x="453771" y="108204"/>
                  </a:moveTo>
                  <a:lnTo>
                    <a:pt x="453771" y="108204"/>
                  </a:lnTo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</p:grpSp>
      <p:sp>
        <p:nvSpPr>
          <p:cNvPr id="59" name="object 59"/>
          <p:cNvSpPr txBox="1"/>
          <p:nvPr/>
        </p:nvSpPr>
        <p:spPr>
          <a:xfrm>
            <a:off x="5360154" y="4934816"/>
            <a:ext cx="580456" cy="150485"/>
          </a:xfrm>
          <a:prstGeom prst="rect">
            <a:avLst/>
          </a:prstGeom>
        </p:spPr>
        <p:txBody>
          <a:bodyPr vert="horz" wrap="square" lIns="0" tIns="28189" rIns="0" bIns="0" rtlCol="0">
            <a:spAutoFit/>
          </a:bodyPr>
          <a:lstStyle/>
          <a:p>
            <a:pPr marL="20136" marR="8053" indent="30203">
              <a:spcBef>
                <a:spcPts val="222"/>
              </a:spcBef>
            </a:pPr>
            <a:r>
              <a:rPr sz="793" spc="16" dirty="0">
                <a:latin typeface="Arial MT"/>
                <a:cs typeface="Arial MT"/>
              </a:rPr>
              <a:t>“</a:t>
            </a:r>
            <a:r>
              <a:rPr sz="793" spc="24" dirty="0">
                <a:latin typeface="Arial MT"/>
                <a:cs typeface="Arial MT"/>
              </a:rPr>
              <a:t>Fea</a:t>
            </a:r>
            <a:r>
              <a:rPr sz="793" spc="16" dirty="0">
                <a:latin typeface="Arial MT"/>
                <a:cs typeface="Arial MT"/>
              </a:rPr>
              <a:t>t</a:t>
            </a:r>
            <a:r>
              <a:rPr sz="793" spc="24" dirty="0">
                <a:latin typeface="Arial MT"/>
                <a:cs typeface="Arial MT"/>
              </a:rPr>
              <a:t>u</a:t>
            </a:r>
            <a:r>
              <a:rPr sz="793" spc="16" dirty="0">
                <a:latin typeface="Arial MT"/>
                <a:cs typeface="Arial MT"/>
              </a:rPr>
              <a:t>re</a:t>
            </a:r>
            <a:r>
              <a:rPr lang="en-US" sz="793" spc="16" dirty="0">
                <a:latin typeface="Arial MT"/>
                <a:cs typeface="Arial MT"/>
              </a:rPr>
              <a:t>s</a:t>
            </a:r>
            <a:r>
              <a:rPr sz="793" spc="16" dirty="0">
                <a:latin typeface="Arial MT"/>
                <a:cs typeface="Arial MT"/>
              </a:rPr>
              <a:t>”</a:t>
            </a:r>
            <a:endParaRPr sz="793" dirty="0">
              <a:latin typeface="Arial MT"/>
              <a:cs typeface="Arial MT"/>
            </a:endParaRPr>
          </a:p>
        </p:txBody>
      </p:sp>
      <p:sp>
        <p:nvSpPr>
          <p:cNvPr id="60" name="object 60"/>
          <p:cNvSpPr txBox="1"/>
          <p:nvPr/>
        </p:nvSpPr>
        <p:spPr>
          <a:xfrm>
            <a:off x="3268133" y="4679175"/>
            <a:ext cx="1451668" cy="435158"/>
          </a:xfrm>
          <a:prstGeom prst="rect">
            <a:avLst/>
          </a:prstGeom>
        </p:spPr>
        <p:txBody>
          <a:bodyPr vert="horz" wrap="square" lIns="0" tIns="37250" rIns="0" bIns="0" rtlCol="0">
            <a:spAutoFit/>
          </a:bodyPr>
          <a:lstStyle/>
          <a:p>
            <a:pPr marL="20136" marR="8053" indent="43292">
              <a:lnSpc>
                <a:spcPts val="1378"/>
              </a:lnSpc>
              <a:spcBef>
                <a:spcPts val="293"/>
              </a:spcBef>
            </a:pPr>
            <a:r>
              <a:rPr lang="en-US" sz="1269" spc="-16" dirty="0">
                <a:solidFill>
                  <a:srgbClr val="FF0000"/>
                </a:solidFill>
                <a:latin typeface="Arial MT"/>
                <a:cs typeface="Arial MT"/>
              </a:rPr>
              <a:t>Unknown Data /</a:t>
            </a:r>
          </a:p>
          <a:p>
            <a:pPr marL="20136" marR="8053" indent="43292">
              <a:lnSpc>
                <a:spcPts val="1378"/>
              </a:lnSpc>
              <a:spcBef>
                <a:spcPts val="293"/>
              </a:spcBef>
            </a:pPr>
            <a:r>
              <a:rPr lang="en-US" sz="1269" spc="-16" dirty="0">
                <a:solidFill>
                  <a:srgbClr val="FF0000"/>
                </a:solidFill>
                <a:latin typeface="Arial MT"/>
                <a:cs typeface="Arial MT"/>
              </a:rPr>
              <a:t>Test Data</a:t>
            </a:r>
          </a:p>
        </p:txBody>
      </p:sp>
      <p:grpSp>
        <p:nvGrpSpPr>
          <p:cNvPr id="61" name="object 61"/>
          <p:cNvGrpSpPr/>
          <p:nvPr/>
        </p:nvGrpSpPr>
        <p:grpSpPr>
          <a:xfrm>
            <a:off x="6151790" y="4705583"/>
            <a:ext cx="2571731" cy="191171"/>
            <a:chOff x="3200018" y="2427376"/>
            <a:chExt cx="1339597" cy="120544"/>
          </a:xfrm>
        </p:grpSpPr>
        <p:pic>
          <p:nvPicPr>
            <p:cNvPr id="62" name="object 6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00018" y="2448713"/>
              <a:ext cx="416609" cy="99207"/>
            </a:xfrm>
            <a:prstGeom prst="rect">
              <a:avLst/>
            </a:prstGeom>
          </p:spPr>
        </p:pic>
        <p:sp>
          <p:nvSpPr>
            <p:cNvPr id="63" name="object 63"/>
            <p:cNvSpPr/>
            <p:nvPr/>
          </p:nvSpPr>
          <p:spPr>
            <a:xfrm>
              <a:off x="4269105" y="2427376"/>
              <a:ext cx="270510" cy="97155"/>
            </a:xfrm>
            <a:custGeom>
              <a:avLst/>
              <a:gdLst/>
              <a:ahLst/>
              <a:cxnLst/>
              <a:rect l="l" t="t" r="r" b="b"/>
              <a:pathLst>
                <a:path w="270510" h="97155">
                  <a:moveTo>
                    <a:pt x="202692" y="0"/>
                  </a:moveTo>
                  <a:lnTo>
                    <a:pt x="202692" y="24003"/>
                  </a:lnTo>
                  <a:lnTo>
                    <a:pt x="0" y="24003"/>
                  </a:lnTo>
                  <a:lnTo>
                    <a:pt x="0" y="72771"/>
                  </a:lnTo>
                  <a:lnTo>
                    <a:pt x="202692" y="72771"/>
                  </a:lnTo>
                  <a:lnTo>
                    <a:pt x="202692" y="97155"/>
                  </a:lnTo>
                  <a:lnTo>
                    <a:pt x="270129" y="48387"/>
                  </a:lnTo>
                  <a:lnTo>
                    <a:pt x="202692" y="0"/>
                  </a:lnTo>
                  <a:close/>
                </a:path>
              </a:pathLst>
            </a:custGeom>
            <a:solidFill>
              <a:srgbClr val="719ECE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64" name="object 64"/>
            <p:cNvSpPr/>
            <p:nvPr/>
          </p:nvSpPr>
          <p:spPr>
            <a:xfrm>
              <a:off x="4269105" y="2427376"/>
              <a:ext cx="270510" cy="97155"/>
            </a:xfrm>
            <a:custGeom>
              <a:avLst/>
              <a:gdLst/>
              <a:ahLst/>
              <a:cxnLst/>
              <a:rect l="l" t="t" r="r" b="b"/>
              <a:pathLst>
                <a:path w="270510" h="97155">
                  <a:moveTo>
                    <a:pt x="0" y="24003"/>
                  </a:moveTo>
                  <a:lnTo>
                    <a:pt x="202692" y="24003"/>
                  </a:lnTo>
                  <a:lnTo>
                    <a:pt x="202692" y="0"/>
                  </a:lnTo>
                  <a:lnTo>
                    <a:pt x="270129" y="48387"/>
                  </a:lnTo>
                  <a:lnTo>
                    <a:pt x="202692" y="97155"/>
                  </a:lnTo>
                  <a:lnTo>
                    <a:pt x="202692" y="72771"/>
                  </a:lnTo>
                  <a:lnTo>
                    <a:pt x="0" y="72771"/>
                  </a:lnTo>
                  <a:lnTo>
                    <a:pt x="0" y="24003"/>
                  </a:lnTo>
                  <a:close/>
                </a:path>
                <a:path w="270510" h="97155">
                  <a:moveTo>
                    <a:pt x="0" y="0"/>
                  </a:moveTo>
                  <a:lnTo>
                    <a:pt x="0" y="0"/>
                  </a:lnTo>
                </a:path>
                <a:path w="270510" h="97155">
                  <a:moveTo>
                    <a:pt x="270129" y="97155"/>
                  </a:moveTo>
                  <a:lnTo>
                    <a:pt x="270129" y="97155"/>
                  </a:lnTo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</p:grpSp>
      <p:sp>
        <p:nvSpPr>
          <p:cNvPr id="65" name="object 65"/>
          <p:cNvSpPr txBox="1"/>
          <p:nvPr/>
        </p:nvSpPr>
        <p:spPr>
          <a:xfrm>
            <a:off x="4975667" y="3228468"/>
            <a:ext cx="2197382" cy="565343"/>
          </a:xfrm>
          <a:prstGeom prst="rect">
            <a:avLst/>
          </a:prstGeom>
        </p:spPr>
        <p:txBody>
          <a:bodyPr vert="horz" wrap="square" lIns="0" tIns="28189" rIns="0" bIns="0" rtlCol="0">
            <a:spAutoFit/>
          </a:bodyPr>
          <a:lstStyle/>
          <a:p>
            <a:pPr>
              <a:spcBef>
                <a:spcPts val="8"/>
              </a:spcBef>
            </a:pPr>
            <a:endParaRPr sz="1110" dirty="0">
              <a:latin typeface="Arial MT"/>
              <a:cs typeface="Arial MT"/>
            </a:endParaRPr>
          </a:p>
          <a:p>
            <a:pPr marL="20136" marR="179205"/>
            <a:r>
              <a:rPr sz="793" spc="24" dirty="0">
                <a:latin typeface="Arial MT"/>
                <a:cs typeface="Arial MT"/>
              </a:rPr>
              <a:t>The </a:t>
            </a:r>
            <a:r>
              <a:rPr sz="793" spc="16" dirty="0">
                <a:solidFill>
                  <a:srgbClr val="6600CC"/>
                </a:solidFill>
                <a:latin typeface="Arial MT"/>
                <a:cs typeface="Arial MT"/>
              </a:rPr>
              <a:t>feature </a:t>
            </a:r>
            <a:r>
              <a:rPr sz="793" spc="24" dirty="0">
                <a:solidFill>
                  <a:srgbClr val="6600CC"/>
                </a:solidFill>
                <a:latin typeface="Arial MT"/>
                <a:cs typeface="Arial MT"/>
              </a:rPr>
              <a:t>extraction </a:t>
            </a:r>
            <a:r>
              <a:rPr sz="793" spc="24" dirty="0">
                <a:latin typeface="Arial MT"/>
                <a:cs typeface="Arial MT"/>
              </a:rPr>
              <a:t>phase </a:t>
            </a:r>
            <a:r>
              <a:rPr sz="793" spc="32" dirty="0">
                <a:latin typeface="Arial MT"/>
                <a:cs typeface="Arial MT"/>
              </a:rPr>
              <a:t>may </a:t>
            </a:r>
            <a:r>
              <a:rPr sz="793" spc="24" dirty="0">
                <a:latin typeface="Arial MT"/>
                <a:cs typeface="Arial MT"/>
              </a:rPr>
              <a:t>be </a:t>
            </a:r>
            <a:r>
              <a:rPr sz="793" spc="16" dirty="0">
                <a:latin typeface="Arial MT"/>
                <a:cs typeface="Arial MT"/>
              </a:rPr>
              <a:t>part of </a:t>
            </a:r>
            <a:r>
              <a:rPr sz="793" spc="24" dirty="0">
                <a:latin typeface="Arial MT"/>
                <a:cs typeface="Arial MT"/>
              </a:rPr>
              <a:t>the </a:t>
            </a:r>
            <a:r>
              <a:rPr sz="793" spc="-198" dirty="0">
                <a:latin typeface="Arial MT"/>
                <a:cs typeface="Arial MT"/>
              </a:rPr>
              <a:t> </a:t>
            </a:r>
            <a:r>
              <a:rPr sz="793" spc="24" dirty="0">
                <a:latin typeface="Arial MT"/>
                <a:cs typeface="Arial MT"/>
              </a:rPr>
              <a:t>machine</a:t>
            </a:r>
            <a:r>
              <a:rPr sz="793" spc="16" dirty="0">
                <a:latin typeface="Arial MT"/>
                <a:cs typeface="Arial MT"/>
              </a:rPr>
              <a:t> learning </a:t>
            </a:r>
            <a:r>
              <a:rPr sz="793" spc="24" dirty="0">
                <a:latin typeface="Arial MT"/>
                <a:cs typeface="Arial MT"/>
              </a:rPr>
              <a:t>algorithm</a:t>
            </a:r>
            <a:r>
              <a:rPr sz="793" spc="16" dirty="0">
                <a:latin typeface="Arial MT"/>
                <a:cs typeface="Arial MT"/>
              </a:rPr>
              <a:t> </a:t>
            </a:r>
            <a:r>
              <a:rPr sz="793" spc="8" dirty="0">
                <a:latin typeface="Arial MT"/>
                <a:cs typeface="Arial MT"/>
              </a:rPr>
              <a:t>itself</a:t>
            </a:r>
            <a:endParaRPr sz="793" dirty="0">
              <a:latin typeface="Arial MT"/>
              <a:cs typeface="Arial MT"/>
            </a:endParaRPr>
          </a:p>
          <a:p>
            <a:pPr marL="20136" marR="8053">
              <a:spcBef>
                <a:spcPts val="16"/>
              </a:spcBef>
            </a:pPr>
            <a:endParaRPr sz="793" dirty="0">
              <a:latin typeface="Arial MT"/>
              <a:cs typeface="Arial MT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8728020" y="4577389"/>
            <a:ext cx="872508" cy="410466"/>
          </a:xfrm>
          <a:prstGeom prst="rect">
            <a:avLst/>
          </a:prstGeom>
        </p:spPr>
        <p:txBody>
          <a:bodyPr vert="horz" wrap="square" lIns="0" tIns="31211" rIns="0" bIns="0" rtlCol="0">
            <a:spAutoFit/>
          </a:bodyPr>
          <a:lstStyle/>
          <a:p>
            <a:pPr marL="20136" marR="8053">
              <a:lnSpc>
                <a:spcPct val="96800"/>
              </a:lnSpc>
              <a:spcBef>
                <a:spcPts val="246"/>
              </a:spcBef>
            </a:pPr>
            <a:r>
              <a:rPr sz="1269" spc="24" dirty="0">
                <a:solidFill>
                  <a:srgbClr val="FF0000"/>
                </a:solidFill>
                <a:latin typeface="Arial MT"/>
                <a:cs typeface="Arial MT"/>
              </a:rPr>
              <a:t>Pred</a:t>
            </a:r>
            <a:r>
              <a:rPr sz="1269" dirty="0">
                <a:solidFill>
                  <a:srgbClr val="FF0000"/>
                </a:solidFill>
                <a:latin typeface="Arial MT"/>
                <a:cs typeface="Arial MT"/>
              </a:rPr>
              <a:t>i</a:t>
            </a:r>
            <a:r>
              <a:rPr sz="1269" spc="24" dirty="0">
                <a:solidFill>
                  <a:srgbClr val="FF0000"/>
                </a:solidFill>
                <a:latin typeface="Arial MT"/>
                <a:cs typeface="Arial MT"/>
              </a:rPr>
              <a:t>c</a:t>
            </a:r>
            <a:r>
              <a:rPr sz="1269" dirty="0">
                <a:solidFill>
                  <a:srgbClr val="FF0000"/>
                </a:solidFill>
                <a:latin typeface="Arial MT"/>
                <a:cs typeface="Arial MT"/>
              </a:rPr>
              <a:t>t</a:t>
            </a:r>
            <a:r>
              <a:rPr sz="1269" spc="16" dirty="0">
                <a:solidFill>
                  <a:srgbClr val="FF0000"/>
                </a:solidFill>
                <a:latin typeface="Arial MT"/>
                <a:cs typeface="Arial MT"/>
              </a:rPr>
              <a:t>ed  Label</a:t>
            </a:r>
            <a:endParaRPr sz="1269" dirty="0">
              <a:solidFill>
                <a:srgbClr val="FF0000"/>
              </a:solidFill>
              <a:latin typeface="Arial MT"/>
              <a:cs typeface="Arial MT"/>
            </a:endParaRPr>
          </a:p>
        </p:txBody>
      </p:sp>
      <p:sp>
        <p:nvSpPr>
          <p:cNvPr id="71" name="Rounded Rectangle 28">
            <a:extLst>
              <a:ext uri="{FF2B5EF4-FFF2-40B4-BE49-F238E27FC236}">
                <a16:creationId xmlns:a16="http://schemas.microsoft.com/office/drawing/2014/main" id="{C0A4E9D2-DFBC-35D1-9C25-4426601BCA8B}"/>
              </a:ext>
            </a:extLst>
          </p:cNvPr>
          <p:cNvSpPr/>
          <p:nvPr/>
        </p:nvSpPr>
        <p:spPr bwMode="auto">
          <a:xfrm>
            <a:off x="9600528" y="4865805"/>
            <a:ext cx="1372272" cy="440522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  <a:ea typeface="ＭＳ Ｐゴシック" charset="0"/>
              </a:rPr>
              <a:t>Orange=1</a:t>
            </a:r>
          </a:p>
        </p:txBody>
      </p:sp>
      <p:sp>
        <p:nvSpPr>
          <p:cNvPr id="72" name="Rounded Rectangle 29">
            <a:extLst>
              <a:ext uri="{FF2B5EF4-FFF2-40B4-BE49-F238E27FC236}">
                <a16:creationId xmlns:a16="http://schemas.microsoft.com/office/drawing/2014/main" id="{35536A94-0A9D-3CFD-5D6D-C3502BF81EE3}"/>
              </a:ext>
            </a:extLst>
          </p:cNvPr>
          <p:cNvSpPr/>
          <p:nvPr/>
        </p:nvSpPr>
        <p:spPr bwMode="auto">
          <a:xfrm>
            <a:off x="9590538" y="4404933"/>
            <a:ext cx="1382262" cy="440522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  <a:ea typeface="ＭＳ Ｐゴシック" charset="0"/>
              </a:rPr>
              <a:t>Apple=0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466CC2B-C5EC-D107-81AA-B96FD0FD9BFB}"/>
              </a:ext>
            </a:extLst>
          </p:cNvPr>
          <p:cNvSpPr txBox="1"/>
          <p:nvPr/>
        </p:nvSpPr>
        <p:spPr>
          <a:xfrm>
            <a:off x="7691206" y="3561477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spc="24" dirty="0">
                <a:latin typeface="Arial MT"/>
                <a:cs typeface="Arial MT"/>
              </a:rPr>
              <a:t>Training</a:t>
            </a:r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5D3674D-A9F4-2E14-A614-D16C5D432666}"/>
              </a:ext>
            </a:extLst>
          </p:cNvPr>
          <p:cNvSpPr txBox="1"/>
          <p:nvPr/>
        </p:nvSpPr>
        <p:spPr>
          <a:xfrm>
            <a:off x="6140730" y="4913345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spc="24" dirty="0">
                <a:latin typeface="Arial MT"/>
                <a:cs typeface="Arial MT"/>
              </a:rPr>
              <a:t>Production /</a:t>
            </a:r>
          </a:p>
          <a:p>
            <a:r>
              <a:rPr lang="en-US" sz="1200" spc="24" dirty="0">
                <a:latin typeface="Arial MT"/>
                <a:cs typeface="Arial MT"/>
              </a:rPr>
              <a:t>Testing </a:t>
            </a:r>
          </a:p>
          <a:p>
            <a:endParaRPr lang="en-US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6A7AFCCF-4E42-40F5-B614-F5F191587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791" y="1479141"/>
            <a:ext cx="997818" cy="1759362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C5ED7473-BC06-2203-4938-486D7FB0A7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2805" y="4184125"/>
            <a:ext cx="676396" cy="1537264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1D613-C361-C9D0-52D4-65FDFB4E7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7473"/>
            <a:ext cx="10515600" cy="1325563"/>
          </a:xfrm>
        </p:spPr>
        <p:txBody>
          <a:bodyPr/>
          <a:lstStyle/>
          <a:p>
            <a:r>
              <a:rPr lang="en-US" dirty="0"/>
              <a:t>Phases in Typical Supervised Learning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0DF6D6-FE83-93C7-5E41-A1A709D18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715"/>
            <a:ext cx="11172825" cy="4351338"/>
          </a:xfrm>
        </p:spPr>
        <p:txBody>
          <a:bodyPr>
            <a:normAutofit/>
          </a:bodyPr>
          <a:lstStyle/>
          <a:p>
            <a:r>
              <a:rPr lang="en-US" sz="2600" b="1" dirty="0"/>
              <a:t>Induction: </a:t>
            </a:r>
            <a:r>
              <a:rPr lang="en-US" sz="2600" dirty="0">
                <a:solidFill>
                  <a:srgbClr val="C00000"/>
                </a:solidFill>
              </a:rPr>
              <a:t>Learning a model </a:t>
            </a:r>
            <a:r>
              <a:rPr lang="en-US" sz="2600" dirty="0"/>
              <a:t>using an </a:t>
            </a:r>
            <a:r>
              <a:rPr lang="en-US" sz="2600" dirty="0">
                <a:solidFill>
                  <a:srgbClr val="C00000"/>
                </a:solidFill>
              </a:rPr>
              <a:t>algorithm</a:t>
            </a:r>
            <a:r>
              <a:rPr lang="en-US" sz="2600" dirty="0"/>
              <a:t> from</a:t>
            </a:r>
            <a:r>
              <a:rPr lang="en-US" sz="2600" dirty="0">
                <a:solidFill>
                  <a:srgbClr val="C00000"/>
                </a:solidFill>
              </a:rPr>
              <a:t> </a:t>
            </a:r>
            <a:r>
              <a:rPr lang="en-US" sz="2600" dirty="0"/>
              <a:t>training data (</a:t>
            </a:r>
            <a:r>
              <a:rPr lang="en-US" sz="2600" dirty="0">
                <a:solidFill>
                  <a:srgbClr val="C00000"/>
                </a:solidFill>
              </a:rPr>
              <a:t>training</a:t>
            </a:r>
            <a:r>
              <a:rPr lang="en-US" sz="2600" dirty="0"/>
              <a:t>)</a:t>
            </a:r>
          </a:p>
          <a:p>
            <a:r>
              <a:rPr lang="en-US" sz="2600" b="1" dirty="0"/>
              <a:t>Deduction: </a:t>
            </a:r>
            <a:r>
              <a:rPr lang="en-US" sz="2600" dirty="0">
                <a:solidFill>
                  <a:srgbClr val="C00000"/>
                </a:solidFill>
              </a:rPr>
              <a:t>Applying the model </a:t>
            </a:r>
            <a:r>
              <a:rPr lang="en-US" sz="2600" dirty="0"/>
              <a:t>to new data for predicting outcome (</a:t>
            </a:r>
            <a:r>
              <a:rPr lang="en-US" sz="2600" dirty="0">
                <a:solidFill>
                  <a:srgbClr val="C00000"/>
                </a:solidFill>
              </a:rPr>
              <a:t>inference</a:t>
            </a:r>
            <a:r>
              <a:rPr lang="en-US" sz="26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A32ACE-3EE9-16CC-0A84-F04EF5F1F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782" y="2364277"/>
            <a:ext cx="8143875" cy="42862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106567-3676-A749-7EF0-39AA5102F4BB}"/>
              </a:ext>
            </a:extLst>
          </p:cNvPr>
          <p:cNvSpPr txBox="1"/>
          <p:nvPr/>
        </p:nvSpPr>
        <p:spPr>
          <a:xfrm>
            <a:off x="7286625" y="3614384"/>
            <a:ext cx="40671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Induction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/>
              <a:t>of a model from training data is called </a:t>
            </a:r>
            <a:r>
              <a:rPr lang="en-US" sz="1800" dirty="0">
                <a:solidFill>
                  <a:srgbClr val="C00000"/>
                </a:solidFill>
              </a:rPr>
              <a:t>fitting a model </a:t>
            </a:r>
            <a:r>
              <a:rPr lang="en-US" sz="1800" dirty="0"/>
              <a:t>to the training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731160-4EF5-F05D-0404-E932BCA89BC1}"/>
              </a:ext>
            </a:extLst>
          </p:cNvPr>
          <p:cNvSpPr txBox="1"/>
          <p:nvPr/>
        </p:nvSpPr>
        <p:spPr>
          <a:xfrm>
            <a:off x="7286625" y="3058591"/>
            <a:ext cx="42691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Training a model needs an </a:t>
            </a:r>
            <a:r>
              <a:rPr lang="en-US" sz="1800" dirty="0">
                <a:solidFill>
                  <a:srgbClr val="C00000"/>
                </a:solidFill>
              </a:rPr>
              <a:t>algorithm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296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19060" y="627603"/>
            <a:ext cx="7976132" cy="470646"/>
          </a:xfrm>
          <a:prstGeom prst="rect">
            <a:avLst/>
          </a:prstGeom>
        </p:spPr>
        <p:txBody>
          <a:bodyPr vert="horz" wrap="square" lIns="0" tIns="27182" rIns="0" bIns="0" rtlCol="0" anchor="ctr">
            <a:spAutoFit/>
          </a:bodyPr>
          <a:lstStyle/>
          <a:p>
            <a:pPr marL="20136">
              <a:spcBef>
                <a:spcPts val="214"/>
              </a:spcBef>
            </a:pPr>
            <a:r>
              <a:rPr lang="en-US" sz="3200" spc="16" dirty="0">
                <a:latin typeface="Arial"/>
                <a:cs typeface="Arial"/>
              </a:rPr>
              <a:t>Some</a:t>
            </a:r>
            <a:r>
              <a:rPr lang="en-US" sz="3200" spc="-40" dirty="0"/>
              <a:t> </a:t>
            </a:r>
            <a:r>
              <a:rPr lang="en-US" sz="3200" spc="16" dirty="0">
                <a:latin typeface="Arial"/>
                <a:cs typeface="Arial"/>
              </a:rPr>
              <a:t>Supervised Algorithms</a:t>
            </a:r>
            <a:endParaRPr sz="3200" spc="-63" dirty="0"/>
          </a:p>
        </p:txBody>
      </p:sp>
      <p:sp>
        <p:nvSpPr>
          <p:cNvPr id="4" name="object 4"/>
          <p:cNvSpPr txBox="1"/>
          <p:nvPr/>
        </p:nvSpPr>
        <p:spPr>
          <a:xfrm>
            <a:off x="1946844" y="1713395"/>
            <a:ext cx="1802617" cy="1742478"/>
          </a:xfrm>
          <a:prstGeom prst="rect">
            <a:avLst/>
          </a:prstGeom>
        </p:spPr>
        <p:txBody>
          <a:bodyPr vert="horz" wrap="square" lIns="0" tIns="26175" rIns="0" bIns="0" rtlCol="0">
            <a:spAutoFit/>
          </a:bodyPr>
          <a:lstStyle/>
          <a:p>
            <a:pPr marL="409757">
              <a:spcBef>
                <a:spcPts val="206"/>
              </a:spcBef>
            </a:pPr>
            <a:r>
              <a:rPr sz="1000" b="1" spc="16" dirty="0">
                <a:uFill>
                  <a:solidFill>
                    <a:srgbClr val="0000CC"/>
                  </a:solidFill>
                </a:uFill>
                <a:latin typeface="Arial"/>
                <a:cs typeface="Arial"/>
              </a:rPr>
              <a:t>Regression</a:t>
            </a:r>
            <a:endParaRPr sz="1000" b="1" dirty="0">
              <a:latin typeface="Arial"/>
              <a:cs typeface="Arial"/>
            </a:endParaRPr>
          </a:p>
          <a:p>
            <a:pPr>
              <a:spcBef>
                <a:spcPts val="24"/>
              </a:spcBef>
            </a:pPr>
            <a:endParaRPr sz="952" dirty="0">
              <a:latin typeface="Arial"/>
              <a:cs typeface="Arial"/>
            </a:endParaRPr>
          </a:p>
          <a:p>
            <a:pPr marL="20136" marR="8053">
              <a:lnSpc>
                <a:spcPct val="98000"/>
              </a:lnSpc>
            </a:pPr>
            <a:r>
              <a:rPr sz="952" spc="16" dirty="0">
                <a:latin typeface="Arial MT"/>
                <a:cs typeface="Arial MT"/>
              </a:rPr>
              <a:t>Learn </a:t>
            </a:r>
            <a:r>
              <a:rPr sz="952" spc="24" dirty="0">
                <a:latin typeface="Arial MT"/>
                <a:cs typeface="Arial MT"/>
              </a:rPr>
              <a:t>a </a:t>
            </a:r>
            <a:r>
              <a:rPr sz="952" spc="-246" dirty="0">
                <a:latin typeface="Arial MT"/>
                <a:cs typeface="Arial MT"/>
              </a:rPr>
              <a:t> </a:t>
            </a:r>
            <a:r>
              <a:rPr sz="952" spc="8" dirty="0">
                <a:latin typeface="Arial MT"/>
                <a:cs typeface="Arial MT"/>
              </a:rPr>
              <a:t>line/curve </a:t>
            </a:r>
            <a:r>
              <a:rPr sz="952" spc="16" dirty="0">
                <a:latin typeface="Arial MT"/>
                <a:cs typeface="Arial MT"/>
              </a:rPr>
              <a:t>(the model)</a:t>
            </a:r>
            <a:r>
              <a:rPr sz="952" spc="24" dirty="0">
                <a:latin typeface="Arial MT"/>
                <a:cs typeface="Arial MT"/>
              </a:rPr>
              <a:t> </a:t>
            </a:r>
            <a:r>
              <a:rPr sz="952" spc="8" dirty="0">
                <a:latin typeface="Arial MT"/>
                <a:cs typeface="Arial MT"/>
              </a:rPr>
              <a:t>using </a:t>
            </a:r>
            <a:r>
              <a:rPr sz="952" spc="16" dirty="0">
                <a:latin typeface="Arial MT"/>
                <a:cs typeface="Arial MT"/>
              </a:rPr>
              <a:t> </a:t>
            </a:r>
            <a:r>
              <a:rPr sz="952" spc="8" dirty="0">
                <a:latin typeface="Arial MT"/>
                <a:cs typeface="Arial MT"/>
              </a:rPr>
              <a:t>training</a:t>
            </a:r>
            <a:r>
              <a:rPr sz="952" dirty="0">
                <a:latin typeface="Arial MT"/>
                <a:cs typeface="Arial MT"/>
              </a:rPr>
              <a:t> </a:t>
            </a:r>
            <a:r>
              <a:rPr sz="952" spc="16" dirty="0">
                <a:latin typeface="Arial MT"/>
                <a:cs typeface="Arial MT"/>
              </a:rPr>
              <a:t>data</a:t>
            </a:r>
            <a:r>
              <a:rPr sz="952" spc="8" dirty="0">
                <a:latin typeface="Arial MT"/>
                <a:cs typeface="Arial MT"/>
              </a:rPr>
              <a:t> consisting of</a:t>
            </a:r>
            <a:endParaRPr sz="952" dirty="0">
              <a:latin typeface="Arial MT"/>
              <a:cs typeface="Arial MT"/>
            </a:endParaRPr>
          </a:p>
          <a:p>
            <a:pPr marL="20136" marR="45306">
              <a:lnSpc>
                <a:spcPts val="1110"/>
              </a:lnSpc>
              <a:spcBef>
                <a:spcPts val="40"/>
              </a:spcBef>
            </a:pPr>
            <a:r>
              <a:rPr sz="952" spc="8" dirty="0">
                <a:latin typeface="Arial MT"/>
                <a:cs typeface="Arial MT"/>
              </a:rPr>
              <a:t>Input-output</a:t>
            </a:r>
            <a:r>
              <a:rPr sz="952" spc="16" dirty="0">
                <a:latin typeface="Arial MT"/>
                <a:cs typeface="Arial MT"/>
              </a:rPr>
              <a:t> </a:t>
            </a:r>
            <a:r>
              <a:rPr sz="952" spc="8" dirty="0">
                <a:latin typeface="Arial MT"/>
                <a:cs typeface="Arial MT"/>
              </a:rPr>
              <a:t>pairs</a:t>
            </a:r>
            <a:r>
              <a:rPr lang="en-US" sz="952" spc="8" dirty="0">
                <a:latin typeface="Arial MT"/>
                <a:cs typeface="Arial MT"/>
              </a:rPr>
              <a:t>.</a:t>
            </a:r>
            <a:endParaRPr sz="952" dirty="0">
              <a:latin typeface="Arial MT"/>
              <a:cs typeface="Arial MT"/>
            </a:endParaRPr>
          </a:p>
          <a:p>
            <a:pPr marL="20136" marR="227531">
              <a:lnSpc>
                <a:spcPts val="1110"/>
              </a:lnSpc>
              <a:spcBef>
                <a:spcPts val="8"/>
              </a:spcBef>
            </a:pPr>
            <a:r>
              <a:rPr sz="952" spc="24" dirty="0">
                <a:latin typeface="Arial MT"/>
                <a:cs typeface="Arial MT"/>
              </a:rPr>
              <a:t>Use </a:t>
            </a:r>
            <a:r>
              <a:rPr sz="952" spc="8" dirty="0">
                <a:latin typeface="Arial MT"/>
                <a:cs typeface="Arial MT"/>
              </a:rPr>
              <a:t>it </a:t>
            </a:r>
            <a:r>
              <a:rPr sz="952" spc="16" dirty="0">
                <a:latin typeface="Arial MT"/>
                <a:cs typeface="Arial MT"/>
              </a:rPr>
              <a:t>to </a:t>
            </a:r>
            <a:r>
              <a:rPr sz="952" spc="8" dirty="0">
                <a:latin typeface="Arial MT"/>
                <a:cs typeface="Arial MT"/>
              </a:rPr>
              <a:t>predict </a:t>
            </a:r>
            <a:r>
              <a:rPr sz="952" spc="16" dirty="0">
                <a:latin typeface="Arial MT"/>
                <a:cs typeface="Arial MT"/>
              </a:rPr>
              <a:t>the outputs </a:t>
            </a:r>
            <a:r>
              <a:rPr sz="952" spc="-254" dirty="0">
                <a:latin typeface="Arial MT"/>
                <a:cs typeface="Arial MT"/>
              </a:rPr>
              <a:t> </a:t>
            </a:r>
            <a:r>
              <a:rPr sz="952" spc="8" dirty="0">
                <a:latin typeface="Arial MT"/>
                <a:cs typeface="Arial MT"/>
              </a:rPr>
              <a:t>for</a:t>
            </a:r>
            <a:r>
              <a:rPr sz="952" dirty="0">
                <a:latin typeface="Arial MT"/>
                <a:cs typeface="Arial MT"/>
              </a:rPr>
              <a:t> </a:t>
            </a:r>
            <a:r>
              <a:rPr sz="952" spc="24" dirty="0">
                <a:latin typeface="Arial MT"/>
                <a:cs typeface="Arial MT"/>
              </a:rPr>
              <a:t>new</a:t>
            </a:r>
            <a:r>
              <a:rPr sz="952" dirty="0">
                <a:latin typeface="Arial MT"/>
                <a:cs typeface="Arial MT"/>
              </a:rPr>
              <a:t> </a:t>
            </a:r>
            <a:r>
              <a:rPr sz="952" spc="8" dirty="0">
                <a:latin typeface="Arial MT"/>
                <a:cs typeface="Arial MT"/>
              </a:rPr>
              <a:t>inputs</a:t>
            </a:r>
            <a:endParaRPr lang="en-US" sz="952" spc="8" dirty="0">
              <a:latin typeface="Arial MT"/>
              <a:cs typeface="Arial MT"/>
            </a:endParaRPr>
          </a:p>
          <a:p>
            <a:pPr marL="20136" marR="227531">
              <a:lnSpc>
                <a:spcPts val="1110"/>
              </a:lnSpc>
              <a:spcBef>
                <a:spcPts val="8"/>
              </a:spcBef>
            </a:pPr>
            <a:endParaRPr lang="en-US" sz="952" spc="8" dirty="0">
              <a:latin typeface="Arial MT"/>
              <a:cs typeface="Arial MT"/>
            </a:endParaRPr>
          </a:p>
          <a:p>
            <a:pPr marL="191586" marR="227531" indent="-171450">
              <a:lnSpc>
                <a:spcPts val="1110"/>
              </a:lnSpc>
              <a:spcBef>
                <a:spcPts val="8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latin typeface="Arial MT"/>
                <a:cs typeface="Arial MT"/>
              </a:rPr>
              <a:t>Linear Regression</a:t>
            </a:r>
          </a:p>
          <a:p>
            <a:pPr marL="191586" marR="227531" indent="-171450">
              <a:lnSpc>
                <a:spcPts val="1110"/>
              </a:lnSpc>
              <a:spcBef>
                <a:spcPts val="8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latin typeface="Arial MT"/>
                <a:cs typeface="Arial MT"/>
              </a:rPr>
              <a:t>Logistic Regression</a:t>
            </a:r>
          </a:p>
          <a:p>
            <a:pPr marL="191586" marR="227531" indent="-171450">
              <a:lnSpc>
                <a:spcPts val="1110"/>
              </a:lnSpc>
              <a:spcBef>
                <a:spcPts val="8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latin typeface="Arial MT"/>
                <a:cs typeface="Arial MT"/>
              </a:rPr>
              <a:t>SVM </a:t>
            </a:r>
          </a:p>
          <a:p>
            <a:pPr marL="191586" marR="227531" indent="-171450">
              <a:lnSpc>
                <a:spcPts val="1110"/>
              </a:lnSpc>
              <a:spcBef>
                <a:spcPts val="8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C00000"/>
                </a:solidFill>
                <a:latin typeface="Arial MT"/>
                <a:cs typeface="Arial MT"/>
              </a:rPr>
              <a:t>Neural Networks</a:t>
            </a:r>
            <a:endParaRPr sz="1050" dirty="0">
              <a:solidFill>
                <a:srgbClr val="C00000"/>
              </a:solidFill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46844" y="3820729"/>
            <a:ext cx="2109767" cy="1345381"/>
          </a:xfrm>
          <a:prstGeom prst="rect">
            <a:avLst/>
          </a:prstGeom>
        </p:spPr>
        <p:txBody>
          <a:bodyPr vert="horz" wrap="square" lIns="0" tIns="26175" rIns="0" bIns="0" rtlCol="0">
            <a:spAutoFit/>
          </a:bodyPr>
          <a:lstStyle/>
          <a:p>
            <a:pPr marL="587955">
              <a:spcBef>
                <a:spcPts val="206"/>
              </a:spcBef>
            </a:pPr>
            <a:r>
              <a:rPr sz="1000" b="1" spc="8" dirty="0">
                <a:uFill>
                  <a:solidFill>
                    <a:srgbClr val="0000CC"/>
                  </a:solidFill>
                </a:uFill>
                <a:latin typeface="Arial"/>
                <a:cs typeface="Arial"/>
              </a:rPr>
              <a:t>Classification</a:t>
            </a:r>
            <a:endParaRPr sz="1000" b="1" dirty="0">
              <a:latin typeface="Arial"/>
              <a:cs typeface="Arial"/>
            </a:endParaRPr>
          </a:p>
          <a:p>
            <a:pPr>
              <a:spcBef>
                <a:spcPts val="48"/>
              </a:spcBef>
            </a:pPr>
            <a:endParaRPr sz="952" dirty="0">
              <a:latin typeface="Arial"/>
              <a:cs typeface="Arial"/>
            </a:endParaRPr>
          </a:p>
          <a:p>
            <a:pPr marL="20136" marR="314114">
              <a:lnSpc>
                <a:spcPts val="1126"/>
              </a:lnSpc>
            </a:pPr>
            <a:r>
              <a:rPr sz="952" spc="16" dirty="0">
                <a:latin typeface="Arial MT"/>
                <a:cs typeface="Arial MT"/>
              </a:rPr>
              <a:t>Learn </a:t>
            </a:r>
            <a:r>
              <a:rPr lang="en-US" sz="952" spc="24" dirty="0">
                <a:latin typeface="Arial MT"/>
                <a:cs typeface="Arial MT"/>
              </a:rPr>
              <a:t>to </a:t>
            </a:r>
            <a:r>
              <a:rPr sz="952" spc="16" dirty="0">
                <a:latin typeface="Arial MT"/>
                <a:cs typeface="Arial MT"/>
              </a:rPr>
              <a:t>separat</a:t>
            </a:r>
            <a:r>
              <a:rPr lang="en-US" sz="952" spc="16" dirty="0">
                <a:latin typeface="Arial MT"/>
                <a:cs typeface="Arial MT"/>
              </a:rPr>
              <a:t>e different classes </a:t>
            </a:r>
            <a:r>
              <a:rPr sz="952" spc="16" dirty="0">
                <a:latin typeface="Arial MT"/>
                <a:cs typeface="Arial MT"/>
              </a:rPr>
              <a:t>(the</a:t>
            </a:r>
            <a:r>
              <a:rPr sz="952" dirty="0">
                <a:latin typeface="Arial MT"/>
                <a:cs typeface="Arial MT"/>
              </a:rPr>
              <a:t> </a:t>
            </a:r>
            <a:r>
              <a:rPr sz="952" spc="16" dirty="0">
                <a:latin typeface="Arial MT"/>
                <a:cs typeface="Arial MT"/>
              </a:rPr>
              <a:t>model)</a:t>
            </a:r>
            <a:r>
              <a:rPr sz="952" spc="8" dirty="0">
                <a:latin typeface="Arial MT"/>
                <a:cs typeface="Arial MT"/>
              </a:rPr>
              <a:t> </a:t>
            </a:r>
            <a:r>
              <a:rPr sz="952" spc="16" dirty="0">
                <a:latin typeface="Arial MT"/>
                <a:cs typeface="Arial MT"/>
              </a:rPr>
              <a:t>using</a:t>
            </a:r>
            <a:r>
              <a:rPr sz="952" spc="8" dirty="0">
                <a:latin typeface="Arial MT"/>
                <a:cs typeface="Arial MT"/>
              </a:rPr>
              <a:t> training</a:t>
            </a:r>
            <a:r>
              <a:rPr sz="952" dirty="0">
                <a:latin typeface="Arial MT"/>
                <a:cs typeface="Arial MT"/>
              </a:rPr>
              <a:t> </a:t>
            </a:r>
            <a:r>
              <a:rPr sz="952" spc="8" dirty="0">
                <a:latin typeface="Arial MT"/>
                <a:cs typeface="Arial MT"/>
              </a:rPr>
              <a:t>data</a:t>
            </a:r>
            <a:r>
              <a:rPr lang="en-US" sz="952" spc="8" dirty="0">
                <a:latin typeface="Arial MT"/>
                <a:cs typeface="Arial MT"/>
              </a:rPr>
              <a:t> </a:t>
            </a:r>
            <a:r>
              <a:rPr sz="952" spc="8" dirty="0">
                <a:latin typeface="Arial MT"/>
                <a:cs typeface="Arial MT"/>
              </a:rPr>
              <a:t>consisting</a:t>
            </a:r>
            <a:r>
              <a:rPr sz="952" spc="16" dirty="0">
                <a:latin typeface="Arial MT"/>
                <a:cs typeface="Arial MT"/>
              </a:rPr>
              <a:t> of</a:t>
            </a:r>
            <a:r>
              <a:rPr sz="952" spc="24" dirty="0">
                <a:latin typeface="Arial MT"/>
                <a:cs typeface="Arial MT"/>
              </a:rPr>
              <a:t> </a:t>
            </a:r>
            <a:r>
              <a:rPr sz="952" spc="8" dirty="0">
                <a:latin typeface="Arial MT"/>
                <a:cs typeface="Arial MT"/>
              </a:rPr>
              <a:t>input-output</a:t>
            </a:r>
            <a:r>
              <a:rPr sz="952" spc="24" dirty="0">
                <a:latin typeface="Arial MT"/>
                <a:cs typeface="Arial MT"/>
              </a:rPr>
              <a:t> </a:t>
            </a:r>
            <a:r>
              <a:rPr sz="952" spc="8" dirty="0">
                <a:latin typeface="Arial MT"/>
                <a:cs typeface="Arial MT"/>
              </a:rPr>
              <a:t>pairs</a:t>
            </a:r>
            <a:endParaRPr lang="en-US" sz="952" spc="8" dirty="0">
              <a:latin typeface="Arial MT"/>
              <a:cs typeface="Arial MT"/>
            </a:endParaRPr>
          </a:p>
          <a:p>
            <a:pPr marL="20136" marR="314114">
              <a:lnSpc>
                <a:spcPts val="1126"/>
              </a:lnSpc>
            </a:pPr>
            <a:r>
              <a:rPr lang="en-US" sz="952" spc="24" dirty="0">
                <a:latin typeface="Arial MT"/>
                <a:cs typeface="Arial MT"/>
              </a:rPr>
              <a:t>Use </a:t>
            </a:r>
            <a:r>
              <a:rPr lang="en-US" sz="952" spc="8" dirty="0">
                <a:latin typeface="Arial MT"/>
                <a:cs typeface="Arial MT"/>
              </a:rPr>
              <a:t>it </a:t>
            </a:r>
            <a:r>
              <a:rPr lang="en-US" sz="952" spc="16" dirty="0">
                <a:latin typeface="Arial MT"/>
                <a:cs typeface="Arial MT"/>
              </a:rPr>
              <a:t>to </a:t>
            </a:r>
            <a:r>
              <a:rPr lang="en-US" sz="952" spc="8" dirty="0">
                <a:latin typeface="Arial MT"/>
                <a:cs typeface="Arial MT"/>
              </a:rPr>
              <a:t>identify </a:t>
            </a:r>
            <a:r>
              <a:rPr lang="en-US" sz="952" spc="16" dirty="0">
                <a:latin typeface="Arial MT"/>
                <a:cs typeface="Arial MT"/>
              </a:rPr>
              <a:t>the </a:t>
            </a:r>
            <a:r>
              <a:rPr lang="en-US" sz="952" spc="8" dirty="0">
                <a:latin typeface="Arial MT"/>
                <a:cs typeface="Arial MT"/>
              </a:rPr>
              <a:t>labels for </a:t>
            </a:r>
            <a:r>
              <a:rPr lang="en-US" sz="952" spc="24" dirty="0">
                <a:latin typeface="Arial MT"/>
                <a:cs typeface="Arial MT"/>
              </a:rPr>
              <a:t>new </a:t>
            </a:r>
            <a:r>
              <a:rPr lang="en-US" sz="952" spc="-246" dirty="0">
                <a:latin typeface="Arial MT"/>
                <a:cs typeface="Arial MT"/>
              </a:rPr>
              <a:t> </a:t>
            </a:r>
            <a:r>
              <a:rPr lang="en-US" sz="952" spc="16" dirty="0">
                <a:latin typeface="Arial MT"/>
                <a:cs typeface="Arial MT"/>
              </a:rPr>
              <a:t>inputs</a:t>
            </a:r>
          </a:p>
          <a:p>
            <a:pPr marL="20136" marR="314114">
              <a:lnSpc>
                <a:spcPts val="1126"/>
              </a:lnSpc>
            </a:pPr>
            <a:endParaRPr sz="952" dirty="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946843" y="5159214"/>
            <a:ext cx="1947632" cy="1212343"/>
          </a:xfrm>
          <a:prstGeom prst="rect">
            <a:avLst/>
          </a:prstGeom>
        </p:spPr>
        <p:txBody>
          <a:bodyPr vert="horz" wrap="square" lIns="0" tIns="32218" rIns="0" bIns="0" rtlCol="0">
            <a:spAutoFit/>
          </a:bodyPr>
          <a:lstStyle/>
          <a:p>
            <a:pPr marL="191586" marR="8053" indent="-171450">
              <a:lnSpc>
                <a:spcPts val="1126"/>
              </a:lnSpc>
              <a:spcBef>
                <a:spcPts val="254"/>
              </a:spcBef>
              <a:buFont typeface="Arial" panose="020B0604020202020204" pitchFamily="34" charset="0"/>
              <a:buChar char="•"/>
            </a:pPr>
            <a:endParaRPr lang="en-US" sz="1050" spc="16" dirty="0">
              <a:latin typeface="Arial MT"/>
              <a:cs typeface="Arial MT"/>
            </a:endParaRPr>
          </a:p>
          <a:p>
            <a:pPr marL="191586" marR="8053" indent="-171450">
              <a:lnSpc>
                <a:spcPts val="1126"/>
              </a:lnSpc>
              <a:spcBef>
                <a:spcPts val="254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latin typeface="Arial MT"/>
                <a:cs typeface="Arial MT"/>
              </a:rPr>
              <a:t>Decision Trees</a:t>
            </a:r>
          </a:p>
          <a:p>
            <a:pPr marL="191586" marR="8053" indent="-171450">
              <a:lnSpc>
                <a:spcPts val="1126"/>
              </a:lnSpc>
              <a:spcBef>
                <a:spcPts val="254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latin typeface="Arial MT"/>
                <a:cs typeface="Arial MT"/>
              </a:rPr>
              <a:t>Bayes Classifier</a:t>
            </a:r>
          </a:p>
          <a:p>
            <a:pPr marL="191586" marR="8053" indent="-171450">
              <a:lnSpc>
                <a:spcPts val="1126"/>
              </a:lnSpc>
              <a:spcBef>
                <a:spcPts val="254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latin typeface="Arial MT"/>
                <a:cs typeface="Arial MT"/>
              </a:rPr>
              <a:t>SVM</a:t>
            </a:r>
          </a:p>
          <a:p>
            <a:pPr marL="191586" marR="8053" indent="-171450">
              <a:lnSpc>
                <a:spcPts val="1126"/>
              </a:lnSpc>
              <a:spcBef>
                <a:spcPts val="254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C00000"/>
                </a:solidFill>
                <a:latin typeface="Arial MT"/>
                <a:cs typeface="Arial MT"/>
              </a:rPr>
              <a:t>KNN</a:t>
            </a:r>
            <a:r>
              <a:rPr lang="en-US" sz="1050" dirty="0">
                <a:latin typeface="Arial MT"/>
                <a:cs typeface="Arial MT"/>
              </a:rPr>
              <a:t> </a:t>
            </a:r>
          </a:p>
          <a:p>
            <a:pPr marL="191586" marR="8053" indent="-171450">
              <a:lnSpc>
                <a:spcPts val="1126"/>
              </a:lnSpc>
              <a:spcBef>
                <a:spcPts val="254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C00000"/>
                </a:solidFill>
                <a:latin typeface="Arial MT"/>
                <a:cs typeface="Arial MT"/>
              </a:rPr>
              <a:t>Neural Networks</a:t>
            </a:r>
            <a:br>
              <a:rPr lang="en-US" sz="1050" dirty="0">
                <a:latin typeface="Arial MT"/>
                <a:cs typeface="Arial MT"/>
              </a:rPr>
            </a:br>
            <a:endParaRPr sz="1050" dirty="0">
              <a:latin typeface="Arial MT"/>
              <a:cs typeface="Arial MT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094372" y="3656149"/>
            <a:ext cx="7993951" cy="0"/>
          </a:xfrm>
          <a:custGeom>
            <a:avLst/>
            <a:gdLst/>
            <a:ahLst/>
            <a:cxnLst/>
            <a:rect l="l" t="t" r="r" b="b"/>
            <a:pathLst>
              <a:path w="5040630">
                <a:moveTo>
                  <a:pt x="0" y="0"/>
                </a:moveTo>
                <a:lnTo>
                  <a:pt x="5040185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855"/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02317" y="3908860"/>
            <a:ext cx="888215" cy="1014761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4007876" y="5022026"/>
            <a:ext cx="1161464" cy="418270"/>
          </a:xfrm>
          <a:prstGeom prst="rect">
            <a:avLst/>
          </a:prstGeom>
        </p:spPr>
        <p:txBody>
          <a:bodyPr vert="horz" wrap="square" lIns="0" tIns="33225" rIns="0" bIns="0" rtlCol="0">
            <a:spAutoFit/>
          </a:bodyPr>
          <a:lstStyle/>
          <a:p>
            <a:pPr marL="80542" marR="68460" indent="93630" algn="ctr">
              <a:lnSpc>
                <a:spcPts val="983"/>
              </a:lnSpc>
              <a:spcBef>
                <a:spcPts val="262"/>
              </a:spcBef>
              <a:tabLst>
                <a:tab pos="1670240" algn="l"/>
              </a:tabLst>
            </a:pPr>
            <a:r>
              <a:rPr sz="1269" spc="-11" baseline="5050" dirty="0">
                <a:latin typeface="Arial MT"/>
                <a:cs typeface="Arial MT"/>
              </a:rPr>
              <a:t>Two-Class</a:t>
            </a:r>
            <a:r>
              <a:rPr lang="en-US" sz="952" dirty="0">
                <a:latin typeface="Arial MT"/>
                <a:cs typeface="Arial MT"/>
              </a:rPr>
              <a:t> </a:t>
            </a:r>
            <a:r>
              <a:rPr sz="1269" baseline="5050" dirty="0">
                <a:latin typeface="Arial MT"/>
                <a:cs typeface="Arial MT"/>
              </a:rPr>
              <a:t>Nonlinear</a:t>
            </a:r>
            <a:r>
              <a:rPr sz="1269" spc="-11" baseline="5050" dirty="0">
                <a:latin typeface="Arial MT"/>
                <a:cs typeface="Arial MT"/>
              </a:rPr>
              <a:t> </a:t>
            </a:r>
            <a:r>
              <a:rPr sz="1269" baseline="5050" dirty="0">
                <a:latin typeface="Arial MT"/>
                <a:cs typeface="Arial MT"/>
              </a:rPr>
              <a:t>Classification</a:t>
            </a:r>
            <a:r>
              <a:rPr sz="1269" spc="59" baseline="5050" dirty="0">
                <a:latin typeface="Arial MT"/>
                <a:cs typeface="Arial MT"/>
              </a:rPr>
              <a:t> </a:t>
            </a:r>
            <a:r>
              <a:rPr lang="en-US" sz="952" dirty="0">
                <a:latin typeface="Arial MT"/>
                <a:cs typeface="Arial MT"/>
              </a:rPr>
              <a:t> </a:t>
            </a:r>
            <a:endParaRPr sz="952" dirty="0">
              <a:latin typeface="Arial MT"/>
              <a:cs typeface="Arial M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8A77ACF-DD6F-088A-F8A0-9C8E69EBF7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1806" y="1903584"/>
            <a:ext cx="2299540" cy="1703363"/>
          </a:xfrm>
          <a:prstGeom prst="rect">
            <a:avLst/>
          </a:prstGeom>
        </p:spPr>
      </p:pic>
      <p:sp>
        <p:nvSpPr>
          <p:cNvPr id="19" name="object 5">
            <a:extLst>
              <a:ext uri="{FF2B5EF4-FFF2-40B4-BE49-F238E27FC236}">
                <a16:creationId xmlns:a16="http://schemas.microsoft.com/office/drawing/2014/main" id="{A83C35BE-6979-5834-A261-B30109A965FA}"/>
              </a:ext>
            </a:extLst>
          </p:cNvPr>
          <p:cNvSpPr txBox="1"/>
          <p:nvPr/>
        </p:nvSpPr>
        <p:spPr>
          <a:xfrm>
            <a:off x="6157415" y="3974381"/>
            <a:ext cx="2234526" cy="883717"/>
          </a:xfrm>
          <a:prstGeom prst="rect">
            <a:avLst/>
          </a:prstGeom>
        </p:spPr>
        <p:txBody>
          <a:bodyPr vert="horz" wrap="square" lIns="0" tIns="26175" rIns="0" bIns="0" rtlCol="0">
            <a:spAutoFit/>
          </a:bodyPr>
          <a:lstStyle/>
          <a:p>
            <a:pPr marL="409757">
              <a:spcBef>
                <a:spcPts val="206"/>
              </a:spcBef>
            </a:pPr>
            <a:r>
              <a:rPr lang="en-US" sz="952" b="1" spc="16" dirty="0">
                <a:uFill>
                  <a:solidFill>
                    <a:srgbClr val="0000CC"/>
                  </a:solidFill>
                </a:uFill>
                <a:latin typeface="Arial"/>
                <a:cs typeface="Arial"/>
              </a:rPr>
              <a:t>Ensembles</a:t>
            </a:r>
            <a:endParaRPr sz="952" b="1" spc="16" dirty="0">
              <a:uFill>
                <a:solidFill>
                  <a:srgbClr val="0000CC"/>
                </a:solidFill>
              </a:uFill>
              <a:latin typeface="Arial"/>
              <a:cs typeface="Arial"/>
            </a:endParaRPr>
          </a:p>
          <a:p>
            <a:pPr>
              <a:spcBef>
                <a:spcPts val="48"/>
              </a:spcBef>
            </a:pPr>
            <a:endParaRPr sz="952" dirty="0">
              <a:latin typeface="Arial"/>
              <a:cs typeface="Arial"/>
            </a:endParaRPr>
          </a:p>
          <a:p>
            <a:pPr marL="20136" marR="314114">
              <a:lnSpc>
                <a:spcPts val="1126"/>
              </a:lnSpc>
            </a:pPr>
            <a:r>
              <a:rPr lang="en-US" sz="952" spc="16" dirty="0">
                <a:latin typeface="Arial MT"/>
                <a:cs typeface="Arial MT"/>
              </a:rPr>
              <a:t>Ensemble methods are machine learning techniques that combines several models in order to produce optimal models</a:t>
            </a:r>
            <a:endParaRPr sz="952" dirty="0">
              <a:latin typeface="Arial MT"/>
              <a:cs typeface="Arial MT"/>
            </a:endParaRPr>
          </a:p>
        </p:txBody>
      </p:sp>
      <p:pic>
        <p:nvPicPr>
          <p:cNvPr id="21" name="Picture 20" descr="A picture containing calendar&#10;&#10;Description automatically generated">
            <a:extLst>
              <a:ext uri="{FF2B5EF4-FFF2-40B4-BE49-F238E27FC236}">
                <a16:creationId xmlns:a16="http://schemas.microsoft.com/office/drawing/2014/main" id="{C19FD382-0831-0F1C-61EA-958408C2E5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2892" y="3820728"/>
            <a:ext cx="2508476" cy="1839549"/>
          </a:xfrm>
          <a:prstGeom prst="rect">
            <a:avLst/>
          </a:prstGeom>
        </p:spPr>
      </p:pic>
      <p:pic>
        <p:nvPicPr>
          <p:cNvPr id="8" name="Picture 7" descr="A black and white diagram&#10;&#10;AI-generated content may be incorrect.">
            <a:extLst>
              <a:ext uri="{FF2B5EF4-FFF2-40B4-BE49-F238E27FC236}">
                <a16:creationId xmlns:a16="http://schemas.microsoft.com/office/drawing/2014/main" id="{4C80664C-3058-8AF5-E144-49673BEFB2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401" y="1609430"/>
            <a:ext cx="3764280" cy="188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10784"/>
      </p:ext>
    </p:extLst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5820" y="553618"/>
            <a:ext cx="7659216" cy="688424"/>
          </a:xfrm>
          <a:prstGeom prst="rect">
            <a:avLst/>
          </a:prstGeom>
        </p:spPr>
        <p:txBody>
          <a:bodyPr vert="horz" wrap="square" lIns="0" tIns="11206" rIns="0" bIns="0" rtlCol="0" anchor="ctr">
            <a:spAutoFit/>
          </a:bodyPr>
          <a:lstStyle/>
          <a:p>
            <a:pPr marL="11206">
              <a:lnSpc>
                <a:spcPct val="100000"/>
              </a:lnSpc>
              <a:spcBef>
                <a:spcPts val="88"/>
              </a:spcBef>
            </a:pPr>
            <a:r>
              <a:rPr dirty="0"/>
              <a:t>Supervised</a:t>
            </a:r>
            <a:r>
              <a:rPr spc="-57" dirty="0"/>
              <a:t> </a:t>
            </a:r>
            <a:r>
              <a:rPr dirty="0"/>
              <a:t>Learning</a:t>
            </a:r>
            <a:r>
              <a:rPr lang="en-US" dirty="0"/>
              <a:t> - Training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08660" y="1522374"/>
            <a:ext cx="11849100" cy="1792255"/>
          </a:xfrm>
          <a:prstGeom prst="rect">
            <a:avLst/>
          </a:prstGeom>
        </p:spPr>
        <p:txBody>
          <a:bodyPr vert="horz" wrap="square" lIns="0" tIns="55469" rIns="0" bIns="0" rtlCol="0">
            <a:spAutoFit/>
          </a:bodyPr>
          <a:lstStyle/>
          <a:p>
            <a:pPr marL="310419" marR="1041642" indent="-299773">
              <a:lnSpc>
                <a:spcPts val="3053"/>
              </a:lnSpc>
              <a:spcBef>
                <a:spcPts val="437"/>
              </a:spcBef>
              <a:buFont typeface="Arial MT"/>
              <a:buChar char="•"/>
              <a:tabLst>
                <a:tab pos="310419" algn="l"/>
                <a:tab pos="310980" algn="l"/>
              </a:tabLst>
            </a:pPr>
            <a:r>
              <a:rPr lang="en-US" sz="2600" b="1" spc="-26" dirty="0">
                <a:latin typeface="Calibri"/>
                <a:cs typeface="Calibri"/>
              </a:rPr>
              <a:t>Task:</a:t>
            </a:r>
            <a:r>
              <a:rPr lang="en-US" sz="2600" spc="-26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lang="en-US" sz="2600" spc="-26" dirty="0">
                <a:latin typeface="Calibri"/>
                <a:cs typeface="Calibri"/>
              </a:rPr>
              <a:t>Learn to </a:t>
            </a:r>
            <a:r>
              <a:rPr lang="en-US" sz="2600" spc="-26" dirty="0">
                <a:solidFill>
                  <a:srgbClr val="C00000"/>
                </a:solidFill>
                <a:latin typeface="Calibri"/>
                <a:cs typeface="Calibri"/>
              </a:rPr>
              <a:t>predict classes</a:t>
            </a:r>
            <a:r>
              <a:rPr lang="en-US" sz="2600" spc="-26" dirty="0">
                <a:latin typeface="Calibri"/>
                <a:cs typeface="Calibri"/>
              </a:rPr>
              <a:t>/values using </a:t>
            </a:r>
            <a:r>
              <a:rPr lang="en-US" sz="2600" spc="-26" dirty="0">
                <a:solidFill>
                  <a:srgbClr val="C00000"/>
                </a:solidFill>
                <a:latin typeface="Calibri"/>
                <a:cs typeface="Calibri"/>
              </a:rPr>
              <a:t>features</a:t>
            </a:r>
            <a:r>
              <a:rPr lang="en-US" sz="2600" spc="-26" dirty="0">
                <a:latin typeface="Calibri"/>
                <a:cs typeface="Calibri"/>
              </a:rPr>
              <a:t> based on data in </a:t>
            </a:r>
            <a:r>
              <a:rPr lang="en-US" sz="2600" spc="-26" dirty="0">
                <a:solidFill>
                  <a:srgbClr val="C00000"/>
                </a:solidFill>
                <a:latin typeface="Calibri"/>
                <a:cs typeface="Calibri"/>
              </a:rPr>
              <a:t>training set</a:t>
            </a:r>
          </a:p>
          <a:p>
            <a:pPr marL="310419" marR="1041642" indent="-299773">
              <a:lnSpc>
                <a:spcPts val="3053"/>
              </a:lnSpc>
              <a:spcBef>
                <a:spcPts val="437"/>
              </a:spcBef>
              <a:buFont typeface="Arial MT"/>
              <a:buChar char="•"/>
              <a:tabLst>
                <a:tab pos="310419" algn="l"/>
                <a:tab pos="310980" algn="l"/>
              </a:tabLst>
            </a:pPr>
            <a:r>
              <a:rPr lang="en-US" sz="2600" b="1" spc="-26" dirty="0">
                <a:latin typeface="Calibri"/>
                <a:cs typeface="Calibri"/>
              </a:rPr>
              <a:t>Method</a:t>
            </a:r>
            <a:r>
              <a:rPr lang="en-US" sz="2600" spc="-26" dirty="0">
                <a:latin typeface="Calibri"/>
                <a:cs typeface="Calibri"/>
              </a:rPr>
              <a:t>: A </a:t>
            </a:r>
            <a:r>
              <a:rPr lang="en-US" sz="2600" spc="-26" dirty="0">
                <a:solidFill>
                  <a:srgbClr val="C00000"/>
                </a:solidFill>
                <a:latin typeface="Calibri"/>
                <a:cs typeface="Calibri"/>
              </a:rPr>
              <a:t>supervised algorithm </a:t>
            </a:r>
            <a:r>
              <a:rPr lang="en-US" sz="2600" spc="-26" dirty="0">
                <a:latin typeface="Calibri"/>
                <a:cs typeface="Calibri"/>
              </a:rPr>
              <a:t>can be used for training of the model</a:t>
            </a:r>
          </a:p>
          <a:p>
            <a:pPr marL="310419" marR="1041642" indent="-299773">
              <a:lnSpc>
                <a:spcPts val="3053"/>
              </a:lnSpc>
              <a:spcBef>
                <a:spcPts val="437"/>
              </a:spcBef>
              <a:buFont typeface="Arial MT"/>
              <a:buChar char="•"/>
              <a:tabLst>
                <a:tab pos="310419" algn="l"/>
                <a:tab pos="310980" algn="l"/>
              </a:tabLst>
            </a:pPr>
            <a:r>
              <a:rPr sz="2600" b="1" spc="-26" dirty="0">
                <a:latin typeface="Calibri"/>
                <a:cs typeface="Calibri"/>
              </a:rPr>
              <a:t>Training</a:t>
            </a:r>
            <a:r>
              <a:rPr sz="2600" b="1" dirty="0">
                <a:latin typeface="Calibri"/>
                <a:cs typeface="Calibri"/>
              </a:rPr>
              <a:t> </a:t>
            </a:r>
            <a:r>
              <a:rPr sz="2600" b="1" spc="-13" dirty="0">
                <a:latin typeface="Calibri"/>
                <a:cs typeface="Calibri"/>
              </a:rPr>
              <a:t>data</a:t>
            </a:r>
            <a:r>
              <a:rPr lang="en-US" sz="2600" spc="-13" dirty="0">
                <a:latin typeface="Calibri"/>
                <a:cs typeface="Calibri"/>
              </a:rPr>
              <a:t>:</a:t>
            </a:r>
            <a:r>
              <a:rPr sz="2600" dirty="0">
                <a:latin typeface="Calibri"/>
                <a:cs typeface="Calibri"/>
              </a:rPr>
              <a:t> </a:t>
            </a:r>
            <a:r>
              <a:rPr lang="en-US" sz="2600" dirty="0">
                <a:latin typeface="Calibri"/>
                <a:cs typeface="Calibri"/>
              </a:rPr>
              <a:t>I</a:t>
            </a:r>
            <a:r>
              <a:rPr sz="2600" dirty="0">
                <a:latin typeface="Calibri"/>
                <a:cs typeface="Calibri"/>
              </a:rPr>
              <a:t>ncludes both input</a:t>
            </a:r>
            <a:r>
              <a:rPr lang="en-US" sz="2600" dirty="0">
                <a:latin typeface="Calibri"/>
                <a:cs typeface="Calibri"/>
              </a:rPr>
              <a:t>s (</a:t>
            </a:r>
            <a:r>
              <a:rPr lang="en-US" sz="2600" dirty="0">
                <a:solidFill>
                  <a:srgbClr val="C00000"/>
                </a:solidFill>
                <a:latin typeface="Calibri"/>
                <a:cs typeface="Calibri"/>
              </a:rPr>
              <a:t>features</a:t>
            </a:r>
            <a:r>
              <a:rPr lang="en-US" sz="2600" dirty="0">
                <a:latin typeface="Calibri"/>
                <a:cs typeface="Calibri"/>
              </a:rPr>
              <a:t>)</a:t>
            </a:r>
            <a:r>
              <a:rPr sz="2600" dirty="0">
                <a:latin typeface="Calibri"/>
                <a:cs typeface="Calibri"/>
              </a:rPr>
              <a:t> </a:t>
            </a:r>
            <a:r>
              <a:rPr sz="2600" spc="4" dirty="0">
                <a:latin typeface="Calibri"/>
                <a:cs typeface="Calibri"/>
              </a:rPr>
              <a:t>and</a:t>
            </a:r>
            <a:r>
              <a:rPr sz="2600" dirty="0">
                <a:latin typeface="Calibri"/>
                <a:cs typeface="Calibri"/>
              </a:rPr>
              <a:t> </a:t>
            </a:r>
            <a:r>
              <a:rPr sz="2600" spc="-4" dirty="0">
                <a:latin typeface="Calibri"/>
                <a:cs typeface="Calibri"/>
              </a:rPr>
              <a:t>desired</a:t>
            </a:r>
            <a:r>
              <a:rPr sz="2600" dirty="0">
                <a:latin typeface="Calibri"/>
                <a:cs typeface="Calibri"/>
              </a:rPr>
              <a:t> </a:t>
            </a:r>
            <a:r>
              <a:rPr lang="en-US" sz="2600" dirty="0">
                <a:latin typeface="Calibri"/>
                <a:cs typeface="Calibri"/>
              </a:rPr>
              <a:t>outputs (</a:t>
            </a:r>
            <a:r>
              <a:rPr lang="en-US" sz="2600" dirty="0">
                <a:solidFill>
                  <a:srgbClr val="C00000"/>
                </a:solidFill>
                <a:latin typeface="Calibri"/>
                <a:cs typeface="Calibri"/>
              </a:rPr>
              <a:t>Labels</a:t>
            </a:r>
            <a:r>
              <a:rPr lang="en-US" sz="2600" dirty="0">
                <a:latin typeface="Calibri"/>
                <a:cs typeface="Calibri"/>
              </a:rPr>
              <a:t>)</a:t>
            </a:r>
            <a:endParaRPr lang="en-US" sz="2600" spc="-9" dirty="0">
              <a:latin typeface="Calibri"/>
              <a:cs typeface="Calibri"/>
            </a:endParaRPr>
          </a:p>
          <a:p>
            <a:pPr marL="310419" marR="188829" indent="-299773">
              <a:lnSpc>
                <a:spcPct val="90700"/>
              </a:lnSpc>
              <a:spcBef>
                <a:spcPts val="560"/>
              </a:spcBef>
              <a:buFont typeface="Arial MT"/>
              <a:buChar char="•"/>
              <a:tabLst>
                <a:tab pos="310419" algn="l"/>
                <a:tab pos="310980" algn="l"/>
              </a:tabLst>
            </a:pPr>
            <a:r>
              <a:rPr lang="en-US" sz="2600" b="1" spc="-9" dirty="0">
                <a:latin typeface="Calibri"/>
                <a:cs typeface="Calibri"/>
              </a:rPr>
              <a:t>Goal</a:t>
            </a:r>
            <a:r>
              <a:rPr lang="en-US" sz="2600" spc="-9" dirty="0">
                <a:latin typeface="Calibri"/>
                <a:cs typeface="Calibri"/>
              </a:rPr>
              <a:t> : Predict classes/ values with the highest accuracy (</a:t>
            </a:r>
            <a:r>
              <a:rPr lang="en-US" sz="2600" spc="-9" dirty="0">
                <a:solidFill>
                  <a:srgbClr val="C00000"/>
                </a:solidFill>
                <a:latin typeface="Calibri"/>
                <a:cs typeface="Calibri"/>
              </a:rPr>
              <a:t>least error</a:t>
            </a:r>
            <a:r>
              <a:rPr lang="en-US" sz="2600" spc="-13" dirty="0">
                <a:latin typeface="Calibri"/>
                <a:cs typeface="Calibri"/>
              </a:rPr>
              <a:t>)</a:t>
            </a:r>
            <a:endParaRPr sz="2600" dirty="0">
              <a:latin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FB2E5A-4C4B-2F5B-D801-158465768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263" y="4230512"/>
            <a:ext cx="2920807" cy="22102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218EDF-2C3C-5503-2D3D-6596DBA2A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774" y="3875294"/>
            <a:ext cx="6639026" cy="22102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A3F928-C105-E1DC-EBBD-F621962D72BB}"/>
              </a:ext>
            </a:extLst>
          </p:cNvPr>
          <p:cNvSpPr txBox="1"/>
          <p:nvPr/>
        </p:nvSpPr>
        <p:spPr>
          <a:xfrm>
            <a:off x="1545681" y="3861180"/>
            <a:ext cx="14316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Features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A18D1B-938B-2D33-0DDF-16F4BEFEC982}"/>
              </a:ext>
            </a:extLst>
          </p:cNvPr>
          <p:cNvSpPr txBox="1"/>
          <p:nvPr/>
        </p:nvSpPr>
        <p:spPr>
          <a:xfrm>
            <a:off x="3094051" y="3861180"/>
            <a:ext cx="10740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Labels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5312D-A91E-314A-6C03-34280A1E5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75EB0-BE7F-6907-232B-73E12B0FF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Course</a:t>
            </a:r>
            <a:r>
              <a:rPr lang="en-US" dirty="0"/>
              <a:t>: Advanced Techniques with Large Language Models (INFO 7374)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Instructor</a:t>
            </a:r>
            <a:r>
              <a:rPr lang="en-US" dirty="0"/>
              <a:t>: Abdolreza Mosaddegh      </a:t>
            </a:r>
          </a:p>
          <a:p>
            <a:pPr marL="461963" indent="738188">
              <a:buNone/>
            </a:pPr>
            <a:r>
              <a:rPr lang="en-US" sz="2200" dirty="0"/>
              <a:t>       Assistant Professor of AI, Northeastern University</a:t>
            </a:r>
          </a:p>
          <a:p>
            <a:pPr marL="461963" indent="738188">
              <a:buNone/>
            </a:pPr>
            <a:r>
              <a:rPr lang="en-US" sz="2200" dirty="0"/>
              <a:t>       AI Researcher, Cornell University</a:t>
            </a:r>
          </a:p>
          <a:p>
            <a:r>
              <a:rPr lang="en-US" b="1" dirty="0"/>
              <a:t>Office</a:t>
            </a:r>
            <a:r>
              <a:rPr lang="en-US" dirty="0"/>
              <a:t>: Mills Hall 330 </a:t>
            </a:r>
          </a:p>
          <a:p>
            <a:r>
              <a:rPr lang="en-US" b="1" dirty="0"/>
              <a:t>Email / Teams </a:t>
            </a:r>
            <a:r>
              <a:rPr lang="en-US" dirty="0"/>
              <a:t>: </a:t>
            </a:r>
            <a:r>
              <a:rPr lang="en-US" sz="2400" dirty="0">
                <a:hlinkClick r:id="rId2"/>
              </a:rPr>
              <a:t>a.mosaddegh@northeastern.edu</a:t>
            </a:r>
            <a:endParaRPr lang="en-US" sz="2400" dirty="0"/>
          </a:p>
          <a:p>
            <a:endParaRPr lang="en-US" dirty="0"/>
          </a:p>
          <a:p>
            <a:r>
              <a:rPr lang="en-US" b="1" dirty="0"/>
              <a:t>TA</a:t>
            </a:r>
            <a:r>
              <a:rPr lang="en-US" dirty="0"/>
              <a:t>:  Hangyeol Kim</a:t>
            </a:r>
          </a:p>
          <a:p>
            <a:r>
              <a:rPr lang="en-US" b="1" dirty="0"/>
              <a:t>Email / Teams</a:t>
            </a:r>
            <a:r>
              <a:rPr lang="en-US" dirty="0"/>
              <a:t> : </a:t>
            </a:r>
            <a:r>
              <a:rPr lang="en-US" sz="2400" dirty="0"/>
              <a:t> </a:t>
            </a:r>
            <a:r>
              <a:rPr lang="en-US" sz="2400" dirty="0">
                <a:hlinkClick r:id="rId3"/>
              </a:rPr>
              <a:t>kim.hang@northeastern.edu</a:t>
            </a:r>
            <a:endParaRPr lang="en-US" sz="2400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100" dirty="0"/>
              <a:t> </a:t>
            </a:r>
            <a:endParaRPr lang="en-US" dirty="0"/>
          </a:p>
          <a:p>
            <a:r>
              <a:rPr lang="en-US" b="1" dirty="0"/>
              <a:t>Canvas</a:t>
            </a:r>
            <a:r>
              <a:rPr lang="en-US" dirty="0"/>
              <a:t>: Assignments, Presentations, Datasets, Code Samples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614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B2128-3775-2E0F-5091-0DAA63315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C7D01-AC9C-7D75-ACBA-8ED4D2922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8455"/>
            <a:ext cx="1123188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1" spc="-9" dirty="0">
                <a:cs typeface="Calibri"/>
              </a:rPr>
              <a:t>Objective of Training</a:t>
            </a:r>
            <a:r>
              <a:rPr lang="en-US" sz="2600" spc="-9" dirty="0">
                <a:cs typeface="Calibri"/>
              </a:rPr>
              <a:t>: Predict classes/ values with the </a:t>
            </a:r>
            <a:r>
              <a:rPr lang="en-US" sz="2600" spc="-9" dirty="0">
                <a:solidFill>
                  <a:srgbClr val="C00000"/>
                </a:solidFill>
                <a:cs typeface="Calibri"/>
              </a:rPr>
              <a:t>least error</a:t>
            </a:r>
          </a:p>
          <a:p>
            <a:pPr marL="0" indent="0">
              <a:buNone/>
            </a:pPr>
            <a:r>
              <a:rPr lang="en-US" sz="2600" b="1" spc="-9" dirty="0">
                <a:cs typeface="Calibri"/>
              </a:rPr>
              <a:t>Error</a:t>
            </a:r>
            <a:r>
              <a:rPr lang="en-US" sz="2600" spc="-9" dirty="0">
                <a:cs typeface="Calibri"/>
              </a:rPr>
              <a:t>: Differences </a:t>
            </a:r>
            <a:r>
              <a:rPr lang="en-US" sz="2600" dirty="0"/>
              <a:t>between the </a:t>
            </a:r>
            <a:r>
              <a:rPr lang="en-US" sz="2600" dirty="0">
                <a:solidFill>
                  <a:srgbClr val="C00000"/>
                </a:solidFill>
              </a:rPr>
              <a:t>real labels </a:t>
            </a:r>
            <a:r>
              <a:rPr lang="en-US" sz="2600" dirty="0"/>
              <a:t>and </a:t>
            </a:r>
            <a:r>
              <a:rPr lang="en-US" sz="2600" dirty="0">
                <a:solidFill>
                  <a:srgbClr val="C00000"/>
                </a:solidFill>
              </a:rPr>
              <a:t>predicted</a:t>
            </a:r>
            <a:r>
              <a:rPr lang="en-US" sz="2600" dirty="0"/>
              <a:t> </a:t>
            </a:r>
            <a:r>
              <a:rPr lang="en-US" sz="2600" dirty="0">
                <a:solidFill>
                  <a:srgbClr val="C00000"/>
                </a:solidFill>
              </a:rPr>
              <a:t>outputs</a:t>
            </a:r>
            <a:r>
              <a:rPr lang="en-US" sz="2600" dirty="0"/>
              <a:t> of the model</a:t>
            </a:r>
          </a:p>
          <a:p>
            <a:pPr marL="0" indent="0">
              <a:buNone/>
            </a:pPr>
            <a:endParaRPr lang="en-US" sz="2600" spc="-13" dirty="0">
              <a:cs typeface="Calibri"/>
            </a:endParaRPr>
          </a:p>
          <a:p>
            <a:pPr marL="0" indent="0">
              <a:buNone/>
            </a:pPr>
            <a:r>
              <a:rPr lang="en-US" sz="2600" b="1" spc="-13" dirty="0">
                <a:cs typeface="Calibri"/>
              </a:rPr>
              <a:t>Problem</a:t>
            </a:r>
            <a:r>
              <a:rPr lang="en-US" sz="2600" spc="-13" dirty="0">
                <a:cs typeface="Calibri"/>
              </a:rPr>
              <a:t>: </a:t>
            </a:r>
            <a:r>
              <a:rPr lang="en-US" sz="2600" dirty="0"/>
              <a:t>To quantify the error, we need  to define a </a:t>
            </a:r>
            <a:r>
              <a:rPr lang="en-US" sz="2600" dirty="0">
                <a:solidFill>
                  <a:srgbClr val="C00000"/>
                </a:solidFill>
              </a:rPr>
              <a:t>measure</a:t>
            </a:r>
          </a:p>
          <a:p>
            <a:pPr marL="0" indent="0">
              <a:buNone/>
            </a:pPr>
            <a:r>
              <a:rPr lang="en-US" sz="2600" b="1" dirty="0"/>
              <a:t>Solution</a:t>
            </a:r>
            <a:r>
              <a:rPr lang="en-US" sz="2600" dirty="0"/>
              <a:t>: Define a </a:t>
            </a:r>
            <a:r>
              <a:rPr lang="en-US" sz="2600" dirty="0">
                <a:solidFill>
                  <a:srgbClr val="C00000"/>
                </a:solidFill>
              </a:rPr>
              <a:t>loss function </a:t>
            </a:r>
            <a:r>
              <a:rPr lang="en-US" sz="2600" dirty="0"/>
              <a:t>to compare the label against the output</a:t>
            </a:r>
          </a:p>
          <a:p>
            <a:endParaRPr lang="en-US" sz="2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35A13D-0F97-2EB8-76FD-77EF54AE0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990" y="4128135"/>
            <a:ext cx="7581900" cy="252412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70F971C-31AF-5B66-D23D-1BFB0CD3DC14}"/>
              </a:ext>
            </a:extLst>
          </p:cNvPr>
          <p:cNvCxnSpPr/>
          <p:nvPr/>
        </p:nvCxnSpPr>
        <p:spPr>
          <a:xfrm flipH="1">
            <a:off x="2971800" y="6492240"/>
            <a:ext cx="5109210" cy="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5969CFC-D9E9-D72C-CFA5-D256E04C0387}"/>
              </a:ext>
            </a:extLst>
          </p:cNvPr>
          <p:cNvSpPr txBox="1"/>
          <p:nvPr/>
        </p:nvSpPr>
        <p:spPr>
          <a:xfrm>
            <a:off x="5139691" y="6261407"/>
            <a:ext cx="13144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Loss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144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18882-9A0F-DD2F-964C-64A7C8512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EDF39-3C32-D2E4-D341-07DA9B5B3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130" y="301019"/>
            <a:ext cx="10515600" cy="1325563"/>
          </a:xfrm>
        </p:spPr>
        <p:txBody>
          <a:bodyPr/>
          <a:lstStyle/>
          <a:p>
            <a:r>
              <a:rPr lang="en-US" dirty="0"/>
              <a:t>Objective of Training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BD914-F689-52A2-CBAB-EBC1161C3EFD}"/>
              </a:ext>
            </a:extLst>
          </p:cNvPr>
          <p:cNvSpPr txBox="1"/>
          <p:nvPr/>
        </p:nvSpPr>
        <p:spPr>
          <a:xfrm>
            <a:off x="931434" y="5278229"/>
            <a:ext cx="60944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Mean Absolute Error (Scalar Output)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328FF-4F90-123F-19E6-AAEE10248B21}"/>
              </a:ext>
            </a:extLst>
          </p:cNvPr>
          <p:cNvSpPr txBox="1"/>
          <p:nvPr/>
        </p:nvSpPr>
        <p:spPr>
          <a:xfrm>
            <a:off x="931434" y="3635861"/>
            <a:ext cx="60979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Zero-one (Categorical Output)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B2225C-E2CB-A67E-7565-AD5B4F94D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5472" y="5637941"/>
            <a:ext cx="2508379" cy="88904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7D1204-FD87-7DDC-6F4C-534BE9FEA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669" y="1559676"/>
            <a:ext cx="11046453" cy="4351338"/>
          </a:xfrm>
        </p:spPr>
        <p:txBody>
          <a:bodyPr>
            <a:normAutofit/>
          </a:bodyPr>
          <a:lstStyle/>
          <a:p>
            <a:r>
              <a:rPr lang="en-US" sz="2600" dirty="0"/>
              <a:t>Any training needs a goal (objective) which can expressed by </a:t>
            </a:r>
            <a:r>
              <a:rPr lang="en-US" sz="2600" dirty="0">
                <a:solidFill>
                  <a:srgbClr val="C00000"/>
                </a:solidFill>
              </a:rPr>
              <a:t>objective function </a:t>
            </a:r>
          </a:p>
          <a:p>
            <a:r>
              <a:rPr lang="en-US" sz="2600" dirty="0">
                <a:solidFill>
                  <a:srgbClr val="C00000"/>
                </a:solidFill>
              </a:rPr>
              <a:t>Optimizing</a:t>
            </a:r>
            <a:r>
              <a:rPr lang="en-US" sz="2600" dirty="0"/>
              <a:t> (minimizing/maximizing) objective function is the target of training</a:t>
            </a:r>
          </a:p>
          <a:p>
            <a:r>
              <a:rPr lang="en-US" sz="2600" dirty="0">
                <a:solidFill>
                  <a:srgbClr val="C00000"/>
                </a:solidFill>
              </a:rPr>
              <a:t>Loss function </a:t>
            </a:r>
            <a:r>
              <a:rPr lang="en-US" sz="2600" dirty="0"/>
              <a:t>can serve as an objective function in training</a:t>
            </a:r>
          </a:p>
          <a:p>
            <a:r>
              <a:rPr lang="en-US" sz="2600" dirty="0"/>
              <a:t>There are </a:t>
            </a:r>
            <a:r>
              <a:rPr lang="en-US" sz="2600" dirty="0">
                <a:solidFill>
                  <a:srgbClr val="C00000"/>
                </a:solidFill>
              </a:rPr>
              <a:t>many loss functions </a:t>
            </a:r>
            <a:r>
              <a:rPr lang="en-US" sz="2600" dirty="0"/>
              <a:t>for different </a:t>
            </a:r>
            <a:r>
              <a:rPr lang="en-US" sz="2600" dirty="0">
                <a:solidFill>
                  <a:srgbClr val="C00000"/>
                </a:solidFill>
              </a:rPr>
              <a:t>data types </a:t>
            </a:r>
            <a:r>
              <a:rPr lang="en-US" sz="2600" dirty="0"/>
              <a:t>and </a:t>
            </a:r>
            <a:r>
              <a:rPr lang="en-US" sz="2600" dirty="0">
                <a:solidFill>
                  <a:srgbClr val="C00000"/>
                </a:solidFill>
              </a:rPr>
              <a:t>algorithms</a:t>
            </a:r>
          </a:p>
          <a:p>
            <a:pPr marL="0" indent="0">
              <a:buNone/>
            </a:pPr>
            <a:endParaRPr lang="en-US" sz="2600" dirty="0"/>
          </a:p>
        </p:txBody>
      </p:sp>
      <p:graphicFrame>
        <p:nvGraphicFramePr>
          <p:cNvPr id="3" name="Content Placeholder 3">
            <a:extLst>
              <a:ext uri="{FF2B5EF4-FFF2-40B4-BE49-F238E27FC236}">
                <a16:creationId xmlns:a16="http://schemas.microsoft.com/office/drawing/2014/main" id="{35A1AB00-6451-E298-259D-6AB7962D5D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3134002"/>
              </p:ext>
            </p:extLst>
          </p:nvPr>
        </p:nvGraphicFramePr>
        <p:xfrm>
          <a:off x="8896992" y="3732934"/>
          <a:ext cx="3025140" cy="1112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171633839"/>
                    </a:ext>
                  </a:extLst>
                </a:gridCol>
                <a:gridCol w="1272540">
                  <a:extLst>
                    <a:ext uri="{9D8B030D-6E8A-4147-A177-3AD203B41FA5}">
                      <a16:colId xmlns:a16="http://schemas.microsoft.com/office/drawing/2014/main" val="29995731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Predicted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Real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35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Underweight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519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777151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5E558C13-A6B9-78A2-A268-B68C0219A0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1110" y="5868258"/>
            <a:ext cx="3095625" cy="8286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5060E9-3F54-D926-B1AC-46DEA735F0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2085" y="4071099"/>
            <a:ext cx="5392680" cy="90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5778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0BAA2-6FA8-B457-00A5-27B54971D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1" y="258781"/>
            <a:ext cx="10515600" cy="1325563"/>
          </a:xfrm>
        </p:spPr>
        <p:txBody>
          <a:bodyPr/>
          <a:lstStyle/>
          <a:p>
            <a:r>
              <a:rPr lang="en-US" dirty="0"/>
              <a:t>Loss vs 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44AF9-0573-F1BE-3303-EBD88F53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61" y="1564014"/>
            <a:ext cx="11563350" cy="48416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Error</a:t>
            </a:r>
            <a:r>
              <a:rPr lang="en-US" dirty="0"/>
              <a:t> measures the </a:t>
            </a:r>
            <a:r>
              <a:rPr lang="en-US" dirty="0">
                <a:solidFill>
                  <a:srgbClr val="C00000"/>
                </a:solidFill>
              </a:rPr>
              <a:t>deviation</a:t>
            </a:r>
            <a:r>
              <a:rPr lang="en-US" dirty="0"/>
              <a:t> of an observable value from a prediction</a:t>
            </a:r>
          </a:p>
          <a:p>
            <a:pPr marL="0" indent="0">
              <a:buNone/>
            </a:pPr>
            <a:r>
              <a:rPr lang="en-US" dirty="0"/>
              <a:t>Error = Predicted Value - Real Value                               </a:t>
            </a:r>
          </a:p>
          <a:p>
            <a:pPr marL="0" indent="0">
              <a:buNone/>
            </a:pPr>
            <a:r>
              <a:rPr lang="en-US" dirty="0"/>
              <a:t>Sum of Errors = (2-6) + (8-4) = 0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Loss</a:t>
            </a:r>
            <a:r>
              <a:rPr lang="en-US" dirty="0"/>
              <a:t> is a measure to </a:t>
            </a:r>
            <a:r>
              <a:rPr lang="en-US" dirty="0">
                <a:solidFill>
                  <a:srgbClr val="C00000"/>
                </a:solidFill>
              </a:rPr>
              <a:t>quantify error</a:t>
            </a:r>
            <a:r>
              <a:rPr lang="en-US" dirty="0"/>
              <a:t> in a way that can be used for </a:t>
            </a:r>
            <a:r>
              <a:rPr lang="en-US" dirty="0">
                <a:solidFill>
                  <a:srgbClr val="C00000"/>
                </a:solidFill>
              </a:rPr>
              <a:t>optimization</a:t>
            </a:r>
            <a:r>
              <a:rPr lang="en-US" dirty="0"/>
              <a:t>. Error is </a:t>
            </a:r>
            <a:r>
              <a:rPr lang="en-US" dirty="0">
                <a:solidFill>
                  <a:srgbClr val="C00000"/>
                </a:solidFill>
              </a:rPr>
              <a:t>not necessarily </a:t>
            </a:r>
            <a:r>
              <a:rPr lang="en-US" dirty="0"/>
              <a:t>equal to Loss.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</a:t>
            </a:r>
            <a:r>
              <a:rPr lang="en-US" sz="1600" dirty="0"/>
              <a:t>MSE</a:t>
            </a:r>
            <a:r>
              <a:rPr lang="en-US" dirty="0"/>
              <a:t> = Average of Squared Errors = ((2-6)^2 + (8-4) ^2)/2 = (16+16)/2 = 16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00E3F6C-C3A3-47D4-3267-C12786CCD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4196" y="2590800"/>
            <a:ext cx="3324225" cy="838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7D6155-F509-56EB-E237-ECADEB93F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761" y="4467306"/>
            <a:ext cx="3150869" cy="10825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276143-E0B5-7B26-7E7C-FB8D2E8A18B3}"/>
              </a:ext>
            </a:extLst>
          </p:cNvPr>
          <p:cNvSpPr txBox="1"/>
          <p:nvPr/>
        </p:nvSpPr>
        <p:spPr>
          <a:xfrm>
            <a:off x="4226243" y="5098237"/>
            <a:ext cx="6097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(More sensitive to large errors than MAE)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BA6FBF-B176-9D21-085F-333EE701F93E}"/>
              </a:ext>
            </a:extLst>
          </p:cNvPr>
          <p:cNvSpPr txBox="1"/>
          <p:nvPr/>
        </p:nvSpPr>
        <p:spPr>
          <a:xfrm>
            <a:off x="746761" y="6144077"/>
            <a:ext cx="60944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800" b="1" dirty="0"/>
              <a:t>Question</a:t>
            </a:r>
            <a:r>
              <a:rPr lang="en-US" sz="2800" dirty="0"/>
              <a:t>: what is the </a:t>
            </a:r>
            <a:r>
              <a:rPr lang="en-US" sz="2800" dirty="0">
                <a:solidFill>
                  <a:srgbClr val="C00000"/>
                </a:solidFill>
              </a:rPr>
              <a:t>ideal Loss ?  </a:t>
            </a:r>
          </a:p>
        </p:txBody>
      </p:sp>
    </p:spTree>
    <p:extLst>
      <p:ext uri="{BB962C8B-B14F-4D97-AF65-F5344CB8AC3E}">
        <p14:creationId xmlns:p14="http://schemas.microsoft.com/office/powerpoint/2010/main" val="33490921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A349D-FD54-D19C-4457-A4922DB1E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679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Under-fitting vs Over-fitting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05CFAB-65F7-C091-EDB6-7636500B930F}"/>
              </a:ext>
            </a:extLst>
          </p:cNvPr>
          <p:cNvSpPr txBox="1"/>
          <p:nvPr/>
        </p:nvSpPr>
        <p:spPr>
          <a:xfrm>
            <a:off x="3426372" y="5849103"/>
            <a:ext cx="66179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/>
              <a:t>Our goal is not just to create a model that perform </a:t>
            </a:r>
            <a:r>
              <a:rPr lang="en-US" dirty="0">
                <a:solidFill>
                  <a:srgbClr val="C00000"/>
                </a:solidFill>
              </a:rPr>
              <a:t>well</a:t>
            </a:r>
            <a:r>
              <a:rPr lang="en-US" dirty="0"/>
              <a:t> on data used for training the model but also perform well for </a:t>
            </a:r>
            <a:r>
              <a:rPr lang="en-US" dirty="0">
                <a:solidFill>
                  <a:srgbClr val="C00000"/>
                </a:solidFill>
              </a:rPr>
              <a:t>unseen data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6ECAEA3-28CA-F11C-3C0E-26C69851B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6372" y="1324253"/>
            <a:ext cx="8438243" cy="27882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A931E7-338D-7B5E-BA83-566AE4FD7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" y="3813134"/>
            <a:ext cx="11353800" cy="1886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0C9EC1-3E4C-7140-8663-FDE346FC04BD}"/>
              </a:ext>
            </a:extLst>
          </p:cNvPr>
          <p:cNvSpPr txBox="1"/>
          <p:nvPr/>
        </p:nvSpPr>
        <p:spPr>
          <a:xfrm>
            <a:off x="1183482" y="1997846"/>
            <a:ext cx="17604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</a:rPr>
              <a:t>Training</a:t>
            </a:r>
          </a:p>
          <a:p>
            <a:pPr algn="ctr"/>
            <a:r>
              <a:rPr lang="en-US" sz="2400" dirty="0">
                <a:solidFill>
                  <a:schemeClr val="tx2"/>
                </a:solidFill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7610872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Overfitting and Underfitting - KNN</a:t>
            </a:r>
            <a:r>
              <a:rPr lang="en-US" dirty="0"/>
              <a:t> Example</a:t>
            </a:r>
          </a:p>
        </p:txBody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6555" y="1563696"/>
            <a:ext cx="11438890" cy="4351338"/>
          </a:xfrm>
        </p:spPr>
        <p:txBody>
          <a:bodyPr>
            <a:normAutofit/>
          </a:bodyPr>
          <a:lstStyle/>
          <a:p>
            <a:pPr lvl="1"/>
            <a:r>
              <a:rPr lang="en-US" sz="2800" dirty="0"/>
              <a:t>If k is too </a:t>
            </a:r>
            <a:r>
              <a:rPr lang="en-US" sz="2800" dirty="0">
                <a:solidFill>
                  <a:srgbClr val="C00000"/>
                </a:solidFill>
              </a:rPr>
              <a:t>small</a:t>
            </a:r>
            <a:r>
              <a:rPr lang="en-US" sz="2800" dirty="0"/>
              <a:t>, sensitive to </a:t>
            </a:r>
            <a:r>
              <a:rPr lang="en-US" sz="2800" dirty="0">
                <a:solidFill>
                  <a:srgbClr val="C00000"/>
                </a:solidFill>
              </a:rPr>
              <a:t>noise</a:t>
            </a:r>
            <a:r>
              <a:rPr lang="en-US" sz="2800" dirty="0"/>
              <a:t> points in training data (</a:t>
            </a:r>
            <a:r>
              <a:rPr lang="en-US" sz="2800" dirty="0">
                <a:solidFill>
                  <a:srgbClr val="C00000"/>
                </a:solidFill>
              </a:rPr>
              <a:t>overfitted</a:t>
            </a:r>
            <a:r>
              <a:rPr lang="en-US" sz="2800" dirty="0"/>
              <a:t>)</a:t>
            </a:r>
          </a:p>
          <a:p>
            <a:pPr lvl="1"/>
            <a:r>
              <a:rPr lang="en-US" sz="2800" dirty="0"/>
              <a:t>If k is too </a:t>
            </a:r>
            <a:r>
              <a:rPr lang="en-US" sz="2800" dirty="0">
                <a:solidFill>
                  <a:srgbClr val="C00000"/>
                </a:solidFill>
              </a:rPr>
              <a:t>large</a:t>
            </a:r>
            <a:r>
              <a:rPr lang="en-US" sz="2800" dirty="0"/>
              <a:t>, neighborhood may include points from </a:t>
            </a:r>
            <a:r>
              <a:rPr lang="en-US" sz="2800" dirty="0">
                <a:solidFill>
                  <a:srgbClr val="C00000"/>
                </a:solidFill>
              </a:rPr>
              <a:t>other classes </a:t>
            </a:r>
            <a:r>
              <a:rPr lang="en-US" sz="2800" dirty="0"/>
              <a:t>(</a:t>
            </a:r>
            <a:r>
              <a:rPr lang="en-US" sz="2800" dirty="0">
                <a:solidFill>
                  <a:srgbClr val="C00000"/>
                </a:solidFill>
              </a:rPr>
              <a:t>underfitted</a:t>
            </a:r>
            <a:r>
              <a:rPr lang="en-US" sz="2800" dirty="0"/>
              <a:t>)</a:t>
            </a:r>
          </a:p>
          <a:p>
            <a:pPr lvl="1"/>
            <a:r>
              <a:rPr lang="en-US" sz="2800" dirty="0"/>
              <a:t>K (</a:t>
            </a:r>
            <a:r>
              <a:rPr lang="en-US" sz="2800" dirty="0">
                <a:solidFill>
                  <a:srgbClr val="C00000"/>
                </a:solidFill>
              </a:rPr>
              <a:t>hyper-parameter</a:t>
            </a:r>
            <a:r>
              <a:rPr lang="en-US" sz="2800" dirty="0"/>
              <a:t>) needs to be </a:t>
            </a:r>
            <a:r>
              <a:rPr lang="en-US" sz="2800" dirty="0">
                <a:solidFill>
                  <a:srgbClr val="C00000"/>
                </a:solidFill>
              </a:rPr>
              <a:t>tuned</a:t>
            </a:r>
            <a:r>
              <a:rPr lang="en-US" sz="2800" dirty="0"/>
              <a:t> in a way that avoid overfitting and underfitting (</a:t>
            </a:r>
            <a:r>
              <a:rPr lang="en-US" sz="2800" dirty="0">
                <a:solidFill>
                  <a:srgbClr val="C00000"/>
                </a:solidFill>
              </a:rPr>
              <a:t>right fit</a:t>
            </a:r>
            <a:r>
              <a:rPr lang="en-US" sz="2800" dirty="0"/>
              <a:t>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511E084-3651-4440-D754-2AB3F6CFE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238" y="3842235"/>
            <a:ext cx="6650315" cy="28906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26DE909-5884-AF70-C276-CEF4E3B4B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5361" y="3611880"/>
            <a:ext cx="3911757" cy="3290067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C37C6-F5E0-54D8-F326-5B9EFA304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 of Overfitting using Test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5BDBC-54C5-0D0A-1DD0-F36A5E06C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691" y="1130482"/>
            <a:ext cx="10515600" cy="4351338"/>
          </a:xfrm>
        </p:spPr>
        <p:txBody>
          <a:bodyPr>
            <a:noAutofit/>
          </a:bodyPr>
          <a:lstStyle/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To minimize the risk of overfitting:</a:t>
            </a:r>
          </a:p>
          <a:p>
            <a:r>
              <a:rPr lang="en-US" sz="2400" dirty="0"/>
              <a:t>A portion of available data (</a:t>
            </a:r>
            <a:r>
              <a:rPr lang="en-US" sz="2400" dirty="0">
                <a:solidFill>
                  <a:srgbClr val="C00000"/>
                </a:solidFill>
              </a:rPr>
              <a:t>test</a:t>
            </a:r>
            <a:r>
              <a:rPr lang="en-US" sz="2400" dirty="0"/>
              <a:t> set) needs to be </a:t>
            </a:r>
            <a:r>
              <a:rPr lang="en-US" sz="2400" dirty="0">
                <a:solidFill>
                  <a:srgbClr val="C00000"/>
                </a:solidFill>
              </a:rPr>
              <a:t>set aside </a:t>
            </a:r>
            <a:r>
              <a:rPr lang="en-US" sz="2400" dirty="0"/>
              <a:t>to </a:t>
            </a:r>
            <a:r>
              <a:rPr lang="en-US" sz="2400" dirty="0">
                <a:solidFill>
                  <a:srgbClr val="C00000"/>
                </a:solidFill>
              </a:rPr>
              <a:t>evaluate</a:t>
            </a:r>
            <a:r>
              <a:rPr lang="en-US" sz="2400" dirty="0"/>
              <a:t> the model</a:t>
            </a:r>
          </a:p>
          <a:p>
            <a:r>
              <a:rPr lang="en-US" sz="2400" dirty="0"/>
              <a:t>To check whether the model works well with </a:t>
            </a:r>
            <a:r>
              <a:rPr lang="en-US" sz="2400" dirty="0">
                <a:solidFill>
                  <a:srgbClr val="C00000"/>
                </a:solidFill>
              </a:rPr>
              <a:t>unseen data </a:t>
            </a:r>
            <a:r>
              <a:rPr lang="en-US" sz="2400" dirty="0"/>
              <a:t>(not overfitted), train and test sets should be completely </a:t>
            </a:r>
            <a:r>
              <a:rPr lang="en-US" sz="2400" dirty="0">
                <a:solidFill>
                  <a:srgbClr val="C00000"/>
                </a:solidFill>
              </a:rPr>
              <a:t>separated</a:t>
            </a:r>
            <a:r>
              <a:rPr lang="en-US" sz="2400" dirty="0"/>
              <a:t>.</a:t>
            </a:r>
          </a:p>
          <a:p>
            <a:r>
              <a:rPr lang="en-US" sz="2400" dirty="0"/>
              <a:t>The</a:t>
            </a:r>
            <a:r>
              <a:rPr lang="en-US" sz="2400" dirty="0">
                <a:solidFill>
                  <a:srgbClr val="C00000"/>
                </a:solidFill>
              </a:rPr>
              <a:t> test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set should </a:t>
            </a:r>
            <a:r>
              <a:rPr lang="en-US" sz="2400" dirty="0">
                <a:solidFill>
                  <a:srgbClr val="C00000"/>
                </a:solidFill>
              </a:rPr>
              <a:t>not be touched </a:t>
            </a:r>
            <a:r>
              <a:rPr lang="en-US" sz="2400" dirty="0"/>
              <a:t>during training</a:t>
            </a:r>
          </a:p>
          <a:p>
            <a:r>
              <a:rPr lang="en-US" sz="2400" dirty="0"/>
              <a:t>Before training, </a:t>
            </a:r>
            <a:r>
              <a:rPr lang="en-US" sz="2400" dirty="0">
                <a:solidFill>
                  <a:srgbClr val="C00000"/>
                </a:solidFill>
              </a:rPr>
              <a:t>randomly split </a:t>
            </a:r>
            <a:r>
              <a:rPr lang="en-US" sz="2400" dirty="0"/>
              <a:t>the data into training and test sets</a:t>
            </a:r>
          </a:p>
          <a:p>
            <a:r>
              <a:rPr lang="en-US" sz="2400" dirty="0"/>
              <a:t>The test set must simulate a </a:t>
            </a:r>
            <a:r>
              <a:rPr lang="en-US" sz="2400" dirty="0">
                <a:solidFill>
                  <a:srgbClr val="C00000"/>
                </a:solidFill>
              </a:rPr>
              <a:t>real-world scenario</a:t>
            </a:r>
            <a:r>
              <a:rPr lang="en-US" sz="2400" dirty="0"/>
              <a:t>, therefore, over-sampling , under-sampling, etc. should not be applied to the test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6AF1BB-A7EE-EF12-780C-A4104D255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909124"/>
            <a:ext cx="5621739" cy="16367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44B02A-DA8F-771A-C602-7B775330FEFB}"/>
              </a:ext>
            </a:extLst>
          </p:cNvPr>
          <p:cNvSpPr txBox="1"/>
          <p:nvPr/>
        </p:nvSpPr>
        <p:spPr>
          <a:xfrm>
            <a:off x="1037272" y="5469330"/>
            <a:ext cx="56330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Problem</a:t>
            </a:r>
            <a:r>
              <a:rPr lang="en-US" sz="2400" dirty="0"/>
              <a:t>: Test data can be used for assessment </a:t>
            </a:r>
            <a:r>
              <a:rPr lang="en-US" sz="2400" dirty="0">
                <a:solidFill>
                  <a:srgbClr val="C00000"/>
                </a:solidFill>
              </a:rPr>
              <a:t>after training</a:t>
            </a:r>
            <a:r>
              <a:rPr lang="en-US" sz="2400" dirty="0"/>
              <a:t>. How avoid overfitting </a:t>
            </a:r>
            <a:r>
              <a:rPr lang="en-US" sz="2400" dirty="0">
                <a:solidFill>
                  <a:srgbClr val="C00000"/>
                </a:solidFill>
              </a:rPr>
              <a:t>during training</a:t>
            </a:r>
            <a:r>
              <a:rPr lang="en-US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613569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648D6-D2F6-B9E5-A8CE-FEFD846FE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Avoid Overfitting During Training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738CC-CDF3-5018-15E4-25CB97CED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351" y="1469445"/>
            <a:ext cx="1107186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avoid overfitting </a:t>
            </a:r>
            <a:r>
              <a:rPr lang="en-US" dirty="0">
                <a:solidFill>
                  <a:srgbClr val="C00000"/>
                </a:solidFill>
              </a:rPr>
              <a:t>during training </a:t>
            </a:r>
            <a:r>
              <a:rPr lang="en-US" dirty="0"/>
              <a:t>we can set a side a part of training data as </a:t>
            </a:r>
            <a:r>
              <a:rPr lang="en-US" dirty="0">
                <a:solidFill>
                  <a:srgbClr val="C00000"/>
                </a:solidFill>
              </a:rPr>
              <a:t>validation data</a:t>
            </a:r>
            <a:r>
              <a:rPr lang="en-US" dirty="0"/>
              <a:t> and test whether the model gets better on unseen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>
                    <a:lumMod val="75000"/>
                  </a:schemeClr>
                </a:solidFill>
              </a:rPr>
              <a:t>Recommended (depends on dataset size):</a:t>
            </a:r>
          </a:p>
          <a:p>
            <a:r>
              <a:rPr lang="en-US" sz="2600" dirty="0">
                <a:solidFill>
                  <a:schemeClr val="accent1">
                    <a:lumMod val="75000"/>
                  </a:schemeClr>
                </a:solidFill>
              </a:rPr>
              <a:t>Train : 65%-85%</a:t>
            </a:r>
          </a:p>
          <a:p>
            <a:r>
              <a:rPr lang="en-US" sz="2600" dirty="0">
                <a:solidFill>
                  <a:schemeClr val="accent1">
                    <a:lumMod val="75000"/>
                  </a:schemeClr>
                </a:solidFill>
              </a:rPr>
              <a:t>Validation : 5%-15%</a:t>
            </a:r>
          </a:p>
          <a:p>
            <a:r>
              <a:rPr lang="en-US" sz="2600" dirty="0">
                <a:solidFill>
                  <a:schemeClr val="accent1">
                    <a:lumMod val="75000"/>
                  </a:schemeClr>
                </a:solidFill>
              </a:rPr>
              <a:t>Test: 10%-30%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89D7D4-2ECC-EB07-1C2A-C9AB90F48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1619" y="4292184"/>
            <a:ext cx="4482941" cy="25821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E77169-0F2E-329D-F4B7-1DBE8E16A4F3}"/>
              </a:ext>
            </a:extLst>
          </p:cNvPr>
          <p:cNvSpPr txBox="1"/>
          <p:nvPr/>
        </p:nvSpPr>
        <p:spPr>
          <a:xfrm>
            <a:off x="957262" y="5599539"/>
            <a:ext cx="56330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Problem</a:t>
            </a:r>
            <a:r>
              <a:rPr lang="en-US" sz="2400" dirty="0"/>
              <a:t>: In small datasets, splitting </a:t>
            </a:r>
            <a:r>
              <a:rPr lang="en-US" sz="2400" dirty="0">
                <a:solidFill>
                  <a:srgbClr val="C00000"/>
                </a:solidFill>
              </a:rPr>
              <a:t>wastes</a:t>
            </a:r>
            <a:r>
              <a:rPr lang="en-US" sz="2400" dirty="0"/>
              <a:t> a big potion of data required for training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0C22AD-FCF5-C393-1A28-700771344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0948" y="2430517"/>
            <a:ext cx="4112852" cy="186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9210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0018B-25A1-8A6C-CCB5-6ACCF6113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4CD9B-0CB0-7B74-58D5-71D6FA22B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1465"/>
            <a:ext cx="11181080" cy="4351338"/>
          </a:xfrm>
        </p:spPr>
        <p:txBody>
          <a:bodyPr>
            <a:normAutofit/>
          </a:bodyPr>
          <a:lstStyle/>
          <a:p>
            <a:pPr marL="342900" indent="-342900"/>
            <a:r>
              <a:rPr lang="en-US" sz="2400" dirty="0"/>
              <a:t>Split the sample into </a:t>
            </a:r>
            <a:r>
              <a:rPr lang="en-US" sz="2400" dirty="0">
                <a:solidFill>
                  <a:srgbClr val="C00000"/>
                </a:solidFill>
              </a:rPr>
              <a:t>k equally sized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mutually exclusive blocks (folds)</a:t>
            </a:r>
          </a:p>
          <a:p>
            <a:pPr marL="342900" indent="-342900"/>
            <a:r>
              <a:rPr lang="en-US" sz="2400" dirty="0"/>
              <a:t>Each block gets to serve as the </a:t>
            </a:r>
            <a:r>
              <a:rPr lang="en-US" sz="2400" dirty="0">
                <a:solidFill>
                  <a:srgbClr val="C00000"/>
                </a:solidFill>
              </a:rPr>
              <a:t>validation set </a:t>
            </a:r>
            <a:r>
              <a:rPr lang="en-US" sz="2400" dirty="0"/>
              <a:t>once, while the remaining blocks serve as the </a:t>
            </a:r>
            <a:r>
              <a:rPr lang="en-US" sz="2400" dirty="0">
                <a:solidFill>
                  <a:srgbClr val="C00000"/>
                </a:solidFill>
              </a:rPr>
              <a:t>training set</a:t>
            </a:r>
            <a:r>
              <a:rPr lang="en-US" sz="2400" dirty="0"/>
              <a:t> (all data is employed for training/validation without wasting)</a:t>
            </a:r>
          </a:p>
          <a:p>
            <a:pPr marL="342900" indent="-342900"/>
            <a:r>
              <a:rPr lang="en-US" sz="2400" dirty="0"/>
              <a:t>The performance is evaluated using the </a:t>
            </a:r>
            <a:r>
              <a:rPr lang="en-US" sz="2400" dirty="0">
                <a:solidFill>
                  <a:srgbClr val="C00000"/>
                </a:solidFill>
              </a:rPr>
              <a:t>average accuracies </a:t>
            </a:r>
            <a:r>
              <a:rPr lang="en-US" sz="2400" dirty="0"/>
              <a:t>of K iterations (</a:t>
            </a:r>
            <a:r>
              <a:rPr lang="en-US" sz="2400" dirty="0">
                <a:solidFill>
                  <a:srgbClr val="C00000"/>
                </a:solidFill>
              </a:rPr>
              <a:t>less bias</a:t>
            </a:r>
            <a:r>
              <a:rPr lang="en-US" sz="2400" dirty="0"/>
              <a:t>) </a:t>
            </a:r>
          </a:p>
          <a:p>
            <a:pPr marL="342900" indent="-342900"/>
            <a:r>
              <a:rPr lang="en-US" sz="2400" dirty="0"/>
              <a:t>After evaluation of model, </a:t>
            </a:r>
            <a:r>
              <a:rPr lang="en-US" sz="2400" dirty="0">
                <a:solidFill>
                  <a:srgbClr val="C00000"/>
                </a:solidFill>
              </a:rPr>
              <a:t>all data </a:t>
            </a:r>
            <a:r>
              <a:rPr lang="en-US" sz="2400" dirty="0"/>
              <a:t>can be used for </a:t>
            </a:r>
            <a:r>
              <a:rPr lang="en-US" sz="2400" dirty="0">
                <a:solidFill>
                  <a:srgbClr val="C00000"/>
                </a:solidFill>
              </a:rPr>
              <a:t>training final model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41BDE5-32F0-0957-F3D1-2C2C70925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0429" y="3737134"/>
            <a:ext cx="6219825" cy="3086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5A5B38-D17C-E74A-4A85-54C72EB59365}"/>
              </a:ext>
            </a:extLst>
          </p:cNvPr>
          <p:cNvSpPr txBox="1"/>
          <p:nvPr/>
        </p:nvSpPr>
        <p:spPr>
          <a:xfrm>
            <a:off x="1254443" y="4570214"/>
            <a:ext cx="29060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5 folds cross-validation</a:t>
            </a:r>
          </a:p>
        </p:txBody>
      </p:sp>
    </p:spTree>
    <p:extLst>
      <p:ext uri="{BB962C8B-B14F-4D97-AF65-F5344CB8AC3E}">
        <p14:creationId xmlns:p14="http://schemas.microsoft.com/office/powerpoint/2010/main" val="27475000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68D64-803A-B6B3-8CB0-600CB0CA6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609" y="129302"/>
            <a:ext cx="10515600" cy="1325563"/>
          </a:xfrm>
        </p:spPr>
        <p:txBody>
          <a:bodyPr/>
          <a:lstStyle/>
          <a:p>
            <a:r>
              <a:rPr lang="en-US" dirty="0"/>
              <a:t>Hyperparameter Tuning using Validation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CF36-418B-B203-8E0D-83A02E2C1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609" y="1253331"/>
            <a:ext cx="10797671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To find the </a:t>
            </a:r>
            <a:r>
              <a:rPr lang="en-US" dirty="0">
                <a:solidFill>
                  <a:srgbClr val="C00000"/>
                </a:solidFill>
              </a:rPr>
              <a:t>best</a:t>
            </a:r>
            <a:r>
              <a:rPr lang="en-US" dirty="0"/>
              <a:t> set of </a:t>
            </a:r>
            <a:r>
              <a:rPr lang="en-US" dirty="0">
                <a:solidFill>
                  <a:srgbClr val="C00000"/>
                </a:solidFill>
              </a:rPr>
              <a:t>hyperparameters</a:t>
            </a:r>
            <a:r>
              <a:rPr lang="en-US" dirty="0"/>
              <a:t> (e.g., K in KNN) using validation data :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List candidate values: </a:t>
            </a:r>
            <a:r>
              <a:rPr lang="en-US" dirty="0"/>
              <a:t>List </a:t>
            </a:r>
            <a:r>
              <a:rPr lang="en-US" dirty="0">
                <a:solidFill>
                  <a:srgbClr val="C00000"/>
                </a:solidFill>
              </a:rPr>
              <a:t>meaningful</a:t>
            </a:r>
            <a:r>
              <a:rPr lang="en-US" dirty="0"/>
              <a:t> ranges or values for all hyperparameters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Select candidates: </a:t>
            </a:r>
            <a:r>
              <a:rPr lang="en-US" dirty="0"/>
              <a:t>Choose </a:t>
            </a:r>
            <a:r>
              <a:rPr lang="en-US" dirty="0">
                <a:solidFill>
                  <a:srgbClr val="C00000"/>
                </a:solidFill>
              </a:rPr>
              <a:t>combinations</a:t>
            </a:r>
            <a:r>
              <a:rPr lang="en-US" dirty="0"/>
              <a:t> of values using a search strategy ( e.g., grid search: all combinations)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Train using candidates</a:t>
            </a:r>
            <a:r>
              <a:rPr lang="en-US" dirty="0"/>
              <a:t>: </a:t>
            </a:r>
            <a:r>
              <a:rPr lang="en-US" dirty="0">
                <a:solidFill>
                  <a:srgbClr val="C00000"/>
                </a:solidFill>
              </a:rPr>
              <a:t>Train</a:t>
            </a:r>
            <a:r>
              <a:rPr lang="en-US" dirty="0"/>
              <a:t> a model for </a:t>
            </a:r>
            <a:r>
              <a:rPr lang="en-US" dirty="0">
                <a:solidFill>
                  <a:srgbClr val="C00000"/>
                </a:solidFill>
              </a:rPr>
              <a:t>each</a:t>
            </a:r>
            <a:r>
              <a:rPr lang="en-US" dirty="0"/>
              <a:t> selected combination of hyperparameters on training set and </a:t>
            </a:r>
            <a:r>
              <a:rPr lang="en-US" dirty="0">
                <a:solidFill>
                  <a:srgbClr val="C00000"/>
                </a:solidFill>
              </a:rPr>
              <a:t>evaluate</a:t>
            </a:r>
            <a:r>
              <a:rPr lang="en-US" dirty="0"/>
              <a:t> on validation set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Select the best set:</a:t>
            </a:r>
            <a:r>
              <a:rPr lang="en-US" dirty="0"/>
              <a:t> Select a combination of hyperparameters with the best performance on </a:t>
            </a:r>
            <a:r>
              <a:rPr lang="en-US" dirty="0">
                <a:solidFill>
                  <a:srgbClr val="C00000"/>
                </a:solidFill>
              </a:rPr>
              <a:t>validation</a:t>
            </a: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data</a:t>
            </a:r>
            <a:r>
              <a:rPr lang="en-US" dirty="0"/>
              <a:t>  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Train the final model:</a:t>
            </a:r>
            <a:r>
              <a:rPr lang="en-US" dirty="0"/>
              <a:t> Retrain model using the best set of hyperparameters on </a:t>
            </a:r>
            <a:r>
              <a:rPr lang="en-US" dirty="0">
                <a:solidFill>
                  <a:srgbClr val="C00000"/>
                </a:solidFill>
              </a:rPr>
              <a:t>full training data </a:t>
            </a:r>
            <a:r>
              <a:rPr lang="en-US" dirty="0"/>
              <a:t>(including validation data)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Test the model: </a:t>
            </a:r>
            <a:r>
              <a:rPr lang="en-US" dirty="0"/>
              <a:t>Test performance of the model on </a:t>
            </a:r>
            <a:r>
              <a:rPr lang="en-US" dirty="0">
                <a:solidFill>
                  <a:srgbClr val="C00000"/>
                </a:solidFill>
              </a:rPr>
              <a:t>test data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F133BC-16C6-13EB-5C1B-51722EE6D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2489" y="5108028"/>
            <a:ext cx="2659986" cy="17118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2F97ED-E05C-ED23-998B-22F435929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423" y="5453461"/>
            <a:ext cx="2861787" cy="136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6338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>
            <a:extLst>
              <a:ext uri="{FF2B5EF4-FFF2-40B4-BE49-F238E27FC236}">
                <a16:creationId xmlns:a16="http://schemas.microsoft.com/office/drawing/2014/main" id="{9333DD2B-D79D-46A0-71FA-75EC1B403C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dirty="0"/>
              <a:t>Unsupervised Learning</a:t>
            </a:r>
          </a:p>
        </p:txBody>
      </p:sp>
      <p:sp>
        <p:nvSpPr>
          <p:cNvPr id="19460" name="Rectangle 3">
            <a:extLst>
              <a:ext uri="{FF2B5EF4-FFF2-40B4-BE49-F238E27FC236}">
                <a16:creationId xmlns:a16="http://schemas.microsoft.com/office/drawing/2014/main" id="{A1941BAC-A42A-4AAD-0471-4F302CC58A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b="1" spc="-26" dirty="0">
                <a:latin typeface="Calibri"/>
                <a:cs typeface="Calibri"/>
              </a:rPr>
              <a:t>Task: </a:t>
            </a:r>
            <a:r>
              <a:rPr lang="en-US" altLang="en-US" dirty="0"/>
              <a:t>Investigating </a:t>
            </a:r>
            <a:r>
              <a:rPr lang="en-US" altLang="en-US" dirty="0">
                <a:solidFill>
                  <a:srgbClr val="C00000"/>
                </a:solidFill>
              </a:rPr>
              <a:t>patterns</a:t>
            </a:r>
            <a:r>
              <a:rPr lang="en-US" altLang="en-US" dirty="0"/>
              <a:t> / relationships / structures in data</a:t>
            </a:r>
          </a:p>
          <a:p>
            <a:r>
              <a:rPr lang="en-US" sz="2800" b="1" spc="-26" dirty="0">
                <a:latin typeface="Calibri"/>
                <a:cs typeface="Calibri"/>
              </a:rPr>
              <a:t>Training</a:t>
            </a:r>
            <a:r>
              <a:rPr lang="en-US" sz="2800" b="1" dirty="0">
                <a:latin typeface="Calibri"/>
                <a:cs typeface="Calibri"/>
              </a:rPr>
              <a:t> </a:t>
            </a:r>
            <a:r>
              <a:rPr lang="en-US" sz="2800" b="1" spc="-13" dirty="0">
                <a:latin typeface="Calibri"/>
                <a:cs typeface="Calibri"/>
              </a:rPr>
              <a:t>data</a:t>
            </a:r>
            <a:r>
              <a:rPr lang="en-US" sz="2800" spc="-13" dirty="0">
                <a:latin typeface="Calibri"/>
                <a:cs typeface="Calibri"/>
              </a:rPr>
              <a:t>:</a:t>
            </a:r>
            <a:r>
              <a:rPr lang="en-US" sz="2800" dirty="0">
                <a:latin typeface="Calibri"/>
                <a:cs typeface="Calibri"/>
              </a:rPr>
              <a:t> Just </a:t>
            </a:r>
            <a:r>
              <a:rPr lang="en-US" sz="2800" dirty="0">
                <a:solidFill>
                  <a:srgbClr val="C00000"/>
                </a:solidFill>
                <a:latin typeface="Calibri"/>
                <a:cs typeface="Calibri"/>
              </a:rPr>
              <a:t>features</a:t>
            </a:r>
            <a:r>
              <a:rPr lang="en-US" sz="2800" dirty="0">
                <a:latin typeface="Calibri"/>
                <a:cs typeface="Calibri"/>
              </a:rPr>
              <a:t> without </a:t>
            </a:r>
            <a:r>
              <a:rPr lang="en-US" sz="2800" dirty="0">
                <a:solidFill>
                  <a:srgbClr val="C00000"/>
                </a:solidFill>
                <a:latin typeface="Calibri"/>
                <a:cs typeface="Calibri"/>
              </a:rPr>
              <a:t>labels</a:t>
            </a:r>
            <a:r>
              <a:rPr lang="en-US" sz="2800" dirty="0">
                <a:latin typeface="Calibri"/>
                <a:cs typeface="Calibri"/>
              </a:rPr>
              <a:t>.</a:t>
            </a:r>
            <a:endParaRPr lang="en-US" spc="-9" dirty="0">
              <a:latin typeface="Calibri"/>
              <a:cs typeface="Calibri"/>
            </a:endParaRPr>
          </a:p>
          <a:p>
            <a:r>
              <a:rPr lang="en-US" altLang="en-US" b="1" dirty="0"/>
              <a:t>Goals</a:t>
            </a:r>
            <a:r>
              <a:rPr lang="en-US" altLang="en-US" dirty="0"/>
              <a:t>: </a:t>
            </a:r>
          </a:p>
          <a:p>
            <a:pPr lvl="1"/>
            <a:r>
              <a:rPr lang="en-US" dirty="0"/>
              <a:t>Reveal</a:t>
            </a:r>
            <a:r>
              <a:rPr lang="en-US" dirty="0">
                <a:solidFill>
                  <a:srgbClr val="C00000"/>
                </a:solidFill>
              </a:rPr>
              <a:t> structure of data</a:t>
            </a:r>
          </a:p>
          <a:p>
            <a:pPr lvl="1"/>
            <a:r>
              <a:rPr lang="en-US" dirty="0"/>
              <a:t>Detect</a:t>
            </a:r>
            <a:r>
              <a:rPr lang="en-US" dirty="0">
                <a:solidFill>
                  <a:srgbClr val="C00000"/>
                </a:solidFill>
              </a:rPr>
              <a:t> similarities </a:t>
            </a:r>
          </a:p>
          <a:p>
            <a:pPr lvl="1"/>
            <a:r>
              <a:rPr lang="en-US" dirty="0"/>
              <a:t>Detect</a:t>
            </a:r>
            <a:r>
              <a:rPr lang="en-US" dirty="0">
                <a:solidFill>
                  <a:srgbClr val="C00000"/>
                </a:solidFill>
              </a:rPr>
              <a:t> anomalies</a:t>
            </a:r>
          </a:p>
          <a:p>
            <a:pPr lvl="1"/>
            <a:r>
              <a:rPr lang="en-US" altLang="en-US" dirty="0"/>
              <a:t>Extracting </a:t>
            </a:r>
            <a:r>
              <a:rPr lang="en-US" altLang="en-US" dirty="0">
                <a:solidFill>
                  <a:srgbClr val="C00000"/>
                </a:solidFill>
              </a:rPr>
              <a:t>patterns</a:t>
            </a:r>
            <a:r>
              <a:rPr lang="en-US" altLang="en-US" dirty="0"/>
              <a:t> </a:t>
            </a:r>
          </a:p>
          <a:p>
            <a:pPr lvl="1"/>
            <a:r>
              <a:rPr lang="en-US" altLang="en-US" dirty="0">
                <a:solidFill>
                  <a:srgbClr val="C00000"/>
                </a:solidFill>
              </a:rPr>
              <a:t>Summarizing</a:t>
            </a:r>
            <a:r>
              <a:rPr lang="en-US" altLang="en-US" dirty="0"/>
              <a:t> data</a:t>
            </a:r>
          </a:p>
          <a:p>
            <a:pPr lvl="1"/>
            <a:r>
              <a:rPr lang="en-US" altLang="en-US" dirty="0"/>
              <a:t>Discovering </a:t>
            </a:r>
            <a:r>
              <a:rPr lang="en-US" altLang="en-US" dirty="0">
                <a:solidFill>
                  <a:srgbClr val="C00000"/>
                </a:solidFill>
              </a:rPr>
              <a:t>associations</a:t>
            </a:r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22C9C2-7109-36FF-1D5D-37E01438C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7285" y="2815495"/>
            <a:ext cx="6545737" cy="36773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432CF-3852-16F6-4246-CEA6E5199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Covered in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E5AF7-13E3-E157-2A9B-BF19D8FC8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4387"/>
            <a:ext cx="5374957" cy="3413444"/>
          </a:xfrm>
        </p:spPr>
        <p:txBody>
          <a:bodyPr>
            <a:normAutofit/>
          </a:bodyPr>
          <a:lstStyle/>
          <a:p>
            <a:pPr marL="0" indent="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None/>
            </a:pPr>
            <a:r>
              <a:rPr lang="en-US" sz="2400" b="1" kern="1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Fundamental Concepts of LLMs:</a:t>
            </a:r>
            <a:endParaRPr lang="en-US" sz="2400" b="1" kern="100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rtl="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Fundamental Concepts of AI</a:t>
            </a:r>
          </a:p>
          <a:p>
            <a:pPr marL="342900" lvl="0" indent="-34290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Introduction to Neural Networks</a:t>
            </a:r>
            <a:endParaRPr lang="en-US" sz="2400" kern="100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NLP using Deep Neural Networks</a:t>
            </a:r>
          </a:p>
          <a:p>
            <a:pPr marL="342900" marR="0" lvl="0" indent="-34290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Attention Mechanism</a:t>
            </a:r>
          </a:p>
          <a:p>
            <a:pPr marL="342900" marR="0" lvl="0" indent="-34290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Transformer Architecture</a:t>
            </a:r>
          </a:p>
          <a:p>
            <a:pPr marL="342900" marR="0" lvl="0" indent="-34290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Scaling LLMs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843379-DD7D-8E32-64A1-6F20DA630F44}"/>
              </a:ext>
            </a:extLst>
          </p:cNvPr>
          <p:cNvSpPr txBox="1"/>
          <p:nvPr/>
        </p:nvSpPr>
        <p:spPr>
          <a:xfrm>
            <a:off x="6096001" y="2084386"/>
            <a:ext cx="5654040" cy="3126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</a:pPr>
            <a:r>
              <a:rPr lang="en-US" sz="24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Employing LLMs:</a:t>
            </a:r>
          </a:p>
          <a:p>
            <a:pPr marL="342900" indent="-34290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Training and Fine-tuning of LLMs</a:t>
            </a:r>
          </a:p>
          <a:p>
            <a:pPr marL="342900" indent="-34290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Reasoning in LLMs</a:t>
            </a:r>
          </a:p>
          <a:p>
            <a:pPr marL="342900" marR="0" lvl="0" indent="-34290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Knowledge Management in LLMs</a:t>
            </a:r>
          </a:p>
          <a:p>
            <a:pPr marL="342900" marR="0" lvl="0" indent="-34290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Prompting</a:t>
            </a:r>
          </a:p>
          <a:p>
            <a:pPr marL="342900" marR="0" lvl="0" indent="-34290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Agentic Frameworks</a:t>
            </a:r>
            <a:endParaRPr lang="en-US" sz="2400" kern="100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3000"/>
              </a:lnSpc>
              <a:spcBef>
                <a:spcPts val="0"/>
              </a:spcBef>
              <a:spcAft>
                <a:spcPts val="455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Alignment in LLMs and 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26812470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7FFDA79-6A0C-928E-DB0E-10C1BE528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9174" y="2519741"/>
            <a:ext cx="2439279" cy="1059412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75141" y="712429"/>
            <a:ext cx="8884371" cy="470646"/>
          </a:xfrm>
          <a:prstGeom prst="rect">
            <a:avLst/>
          </a:prstGeom>
        </p:spPr>
        <p:txBody>
          <a:bodyPr vert="horz" wrap="square" lIns="0" tIns="27182" rIns="0" bIns="0" rtlCol="0" anchor="ctr">
            <a:spAutoFit/>
          </a:bodyPr>
          <a:lstStyle/>
          <a:p>
            <a:pPr marL="20136">
              <a:spcBef>
                <a:spcPts val="214"/>
              </a:spcBef>
            </a:pPr>
            <a:r>
              <a:rPr lang="en-US" sz="3200" spc="16" dirty="0">
                <a:latin typeface="Arial"/>
                <a:cs typeface="Arial"/>
              </a:rPr>
              <a:t>Some</a:t>
            </a:r>
            <a:r>
              <a:rPr lang="en-US" sz="3200" spc="-40" dirty="0"/>
              <a:t> </a:t>
            </a:r>
            <a:r>
              <a:rPr lang="en-US" sz="3200" spc="16" dirty="0">
                <a:latin typeface="Arial"/>
                <a:cs typeface="Arial"/>
              </a:rPr>
              <a:t>Unsupervised Algorithms</a:t>
            </a:r>
            <a:endParaRPr sz="3200" spc="-63" dirty="0"/>
          </a:p>
        </p:txBody>
      </p:sp>
      <p:sp>
        <p:nvSpPr>
          <p:cNvPr id="3" name="object 3"/>
          <p:cNvSpPr txBox="1"/>
          <p:nvPr/>
        </p:nvSpPr>
        <p:spPr>
          <a:xfrm>
            <a:off x="1327456" y="2079131"/>
            <a:ext cx="1960170" cy="1691502"/>
          </a:xfrm>
          <a:prstGeom prst="rect">
            <a:avLst/>
          </a:prstGeom>
        </p:spPr>
        <p:txBody>
          <a:bodyPr vert="horz" wrap="square" lIns="0" tIns="26175" rIns="0" bIns="0" rtlCol="0">
            <a:spAutoFit/>
          </a:bodyPr>
          <a:lstStyle/>
          <a:p>
            <a:pPr marR="33225" algn="ctr">
              <a:spcBef>
                <a:spcPts val="206"/>
              </a:spcBef>
            </a:pPr>
            <a:r>
              <a:rPr sz="1000" b="1" spc="16" dirty="0">
                <a:uFill>
                  <a:solidFill>
                    <a:srgbClr val="0000CC"/>
                  </a:solidFill>
                </a:uFill>
                <a:latin typeface="Arial"/>
                <a:cs typeface="Arial"/>
              </a:rPr>
              <a:t>Clustering</a:t>
            </a:r>
            <a:endParaRPr sz="1000" dirty="0">
              <a:latin typeface="Arial"/>
              <a:cs typeface="Arial"/>
            </a:endParaRPr>
          </a:p>
          <a:p>
            <a:pPr>
              <a:spcBef>
                <a:spcPts val="24"/>
              </a:spcBef>
            </a:pPr>
            <a:endParaRPr sz="1000" dirty="0">
              <a:latin typeface="Arial"/>
              <a:cs typeface="Arial"/>
            </a:endParaRPr>
          </a:p>
          <a:p>
            <a:pPr marL="20136" marR="8053" algn="just">
              <a:lnSpc>
                <a:spcPct val="98000"/>
              </a:lnSpc>
            </a:pPr>
            <a:r>
              <a:rPr sz="1000" spc="16" dirty="0">
                <a:latin typeface="Arial MT"/>
                <a:cs typeface="Arial MT"/>
              </a:rPr>
              <a:t>Learn the </a:t>
            </a:r>
            <a:r>
              <a:rPr sz="1000" spc="-246" dirty="0">
                <a:latin typeface="Arial MT"/>
                <a:cs typeface="Arial MT"/>
              </a:rPr>
              <a:t> </a:t>
            </a:r>
            <a:r>
              <a:rPr sz="1000" spc="16" dirty="0">
                <a:latin typeface="Arial MT"/>
                <a:cs typeface="Arial MT"/>
              </a:rPr>
              <a:t>grouping structure for </a:t>
            </a:r>
            <a:r>
              <a:rPr sz="1000" spc="24" dirty="0">
                <a:latin typeface="Arial MT"/>
                <a:cs typeface="Arial MT"/>
              </a:rPr>
              <a:t>a </a:t>
            </a:r>
            <a:r>
              <a:rPr sz="1000" spc="16" dirty="0">
                <a:latin typeface="Arial MT"/>
                <a:cs typeface="Arial MT"/>
              </a:rPr>
              <a:t>given set </a:t>
            </a:r>
            <a:r>
              <a:rPr sz="1000" spc="8" dirty="0">
                <a:latin typeface="Arial MT"/>
                <a:cs typeface="Arial MT"/>
              </a:rPr>
              <a:t>of </a:t>
            </a:r>
            <a:r>
              <a:rPr sz="1000" spc="-246" dirty="0">
                <a:latin typeface="Arial MT"/>
                <a:cs typeface="Arial MT"/>
              </a:rPr>
              <a:t> </a:t>
            </a:r>
            <a:r>
              <a:rPr sz="1000" spc="16" dirty="0">
                <a:latin typeface="Arial MT"/>
                <a:cs typeface="Arial MT"/>
              </a:rPr>
              <a:t>unlabeled</a:t>
            </a:r>
            <a:r>
              <a:rPr sz="1000" dirty="0">
                <a:latin typeface="Arial MT"/>
                <a:cs typeface="Arial MT"/>
              </a:rPr>
              <a:t> </a:t>
            </a:r>
            <a:r>
              <a:rPr sz="1000" spc="8" dirty="0">
                <a:latin typeface="Arial MT"/>
                <a:cs typeface="Arial MT"/>
              </a:rPr>
              <a:t>inputs</a:t>
            </a:r>
            <a:endParaRPr lang="en-US" sz="1000" spc="8" dirty="0">
              <a:latin typeface="Arial MT"/>
              <a:cs typeface="Arial MT"/>
            </a:endParaRPr>
          </a:p>
          <a:p>
            <a:pPr marL="20136" marR="8053" algn="just">
              <a:lnSpc>
                <a:spcPct val="98000"/>
              </a:lnSpc>
            </a:pPr>
            <a:endParaRPr lang="en-US" sz="1000" spc="8" dirty="0">
              <a:latin typeface="Arial MT"/>
              <a:cs typeface="Arial MT"/>
            </a:endParaRPr>
          </a:p>
          <a:p>
            <a:pPr marL="20136" marR="8053" algn="just">
              <a:lnSpc>
                <a:spcPct val="98000"/>
              </a:lnSpc>
            </a:pPr>
            <a:endParaRPr lang="en-US" sz="1000" spc="8" dirty="0">
              <a:latin typeface="Arial MT"/>
              <a:cs typeface="Arial MT"/>
            </a:endParaRPr>
          </a:p>
          <a:p>
            <a:pPr marL="20136" marR="8053" algn="just">
              <a:lnSpc>
                <a:spcPct val="98000"/>
              </a:lnSpc>
            </a:pPr>
            <a:r>
              <a:rPr lang="en-US" sz="1000" dirty="0">
                <a:solidFill>
                  <a:srgbClr val="C00000"/>
                </a:solidFill>
                <a:latin typeface="Arial MT"/>
                <a:cs typeface="Arial MT"/>
              </a:rPr>
              <a:t>k-Means, </a:t>
            </a:r>
          </a:p>
          <a:p>
            <a:pPr marL="20136" marR="8053" algn="just">
              <a:lnSpc>
                <a:spcPct val="98000"/>
              </a:lnSpc>
            </a:pPr>
            <a:r>
              <a:rPr lang="en-US" sz="1000" dirty="0">
                <a:latin typeface="Arial MT"/>
                <a:cs typeface="Arial MT"/>
              </a:rPr>
              <a:t>Hierarchical Clustering, </a:t>
            </a:r>
          </a:p>
          <a:p>
            <a:pPr marL="20136" marR="8053" algn="just">
              <a:lnSpc>
                <a:spcPct val="98000"/>
              </a:lnSpc>
            </a:pPr>
            <a:r>
              <a:rPr lang="en-US" sz="1000" dirty="0">
                <a:latin typeface="Arial MT"/>
                <a:cs typeface="Arial MT"/>
              </a:rPr>
              <a:t>DBSCAN,</a:t>
            </a:r>
          </a:p>
          <a:p>
            <a:pPr marL="20136" marR="8053" algn="just">
              <a:lnSpc>
                <a:spcPct val="98000"/>
              </a:lnSpc>
            </a:pPr>
            <a:r>
              <a:rPr lang="en-US" sz="1000" dirty="0">
                <a:latin typeface="Arial MT"/>
                <a:cs typeface="Arial MT"/>
              </a:rPr>
              <a:t> ..</a:t>
            </a:r>
          </a:p>
          <a:p>
            <a:pPr marL="20136" marR="8053" algn="just">
              <a:lnSpc>
                <a:spcPct val="98000"/>
              </a:lnSpc>
            </a:pPr>
            <a:endParaRPr lang="en-US" sz="10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792309" y="4096080"/>
            <a:ext cx="2246512" cy="1744850"/>
          </a:xfrm>
          <a:prstGeom prst="rect">
            <a:avLst/>
          </a:prstGeom>
        </p:spPr>
        <p:txBody>
          <a:bodyPr vert="horz" wrap="square" lIns="0" tIns="26175" rIns="0" bIns="0" rtlCol="0">
            <a:spAutoFit/>
          </a:bodyPr>
          <a:lstStyle/>
          <a:p>
            <a:pPr marL="268808">
              <a:spcBef>
                <a:spcPts val="206"/>
              </a:spcBef>
            </a:pPr>
            <a:r>
              <a:rPr lang="en-US" sz="1000" b="1" spc="16" dirty="0">
                <a:uFill>
                  <a:solidFill>
                    <a:srgbClr val="0000CC"/>
                  </a:solidFill>
                </a:uFill>
                <a:latin typeface="Arial"/>
                <a:cs typeface="Arial"/>
              </a:rPr>
              <a:t>Association Rule Mining</a:t>
            </a:r>
          </a:p>
          <a:p>
            <a:pPr marL="268808">
              <a:spcBef>
                <a:spcPts val="206"/>
              </a:spcBef>
            </a:pPr>
            <a:endParaRPr sz="1000" dirty="0">
              <a:latin typeface="Arial"/>
              <a:cs typeface="Arial"/>
            </a:endParaRPr>
          </a:p>
          <a:p>
            <a:pPr>
              <a:spcBef>
                <a:spcPts val="48"/>
              </a:spcBef>
            </a:pPr>
            <a:r>
              <a:rPr lang="en-US" sz="1000" spc="16" dirty="0">
                <a:latin typeface="Arial MT"/>
              </a:rPr>
              <a:t>A rule-based machine learning method for discovering interesting relations between variables in transactional databases. </a:t>
            </a:r>
          </a:p>
          <a:p>
            <a:pPr>
              <a:spcBef>
                <a:spcPts val="48"/>
              </a:spcBef>
            </a:pPr>
            <a:endParaRPr lang="en-US" sz="1000" spc="16" dirty="0">
              <a:latin typeface="Arial MT"/>
            </a:endParaRPr>
          </a:p>
          <a:p>
            <a:pPr>
              <a:spcBef>
                <a:spcPts val="48"/>
              </a:spcBef>
            </a:pPr>
            <a:endParaRPr lang="en-US" sz="1000" spc="16" dirty="0">
              <a:latin typeface="Arial MT"/>
            </a:endParaRPr>
          </a:p>
          <a:p>
            <a:pPr>
              <a:spcBef>
                <a:spcPts val="48"/>
              </a:spcBef>
            </a:pPr>
            <a:r>
              <a:rPr lang="en-US" sz="1000" spc="16" dirty="0" err="1">
                <a:latin typeface="Arial MT"/>
              </a:rPr>
              <a:t>Apriori</a:t>
            </a:r>
            <a:r>
              <a:rPr lang="en-US" sz="1000" spc="16" dirty="0">
                <a:latin typeface="Arial MT"/>
              </a:rPr>
              <a:t>, </a:t>
            </a:r>
          </a:p>
          <a:p>
            <a:pPr>
              <a:spcBef>
                <a:spcPts val="48"/>
              </a:spcBef>
            </a:pPr>
            <a:r>
              <a:rPr lang="en-US" sz="1000" spc="16" dirty="0">
                <a:latin typeface="Arial MT"/>
              </a:rPr>
              <a:t>FP-growth, </a:t>
            </a:r>
          </a:p>
          <a:p>
            <a:pPr>
              <a:spcBef>
                <a:spcPts val="48"/>
              </a:spcBef>
            </a:pPr>
            <a:r>
              <a:rPr lang="en-US" sz="1000" spc="16" dirty="0">
                <a:latin typeface="Arial MT"/>
              </a:rPr>
              <a:t>…</a:t>
            </a:r>
            <a:endParaRPr sz="1000" spc="16" dirty="0">
              <a:latin typeface="Arial MT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327456" y="3870902"/>
            <a:ext cx="7993951" cy="0"/>
          </a:xfrm>
          <a:custGeom>
            <a:avLst/>
            <a:gdLst/>
            <a:ahLst/>
            <a:cxnLst/>
            <a:rect l="l" t="t" r="r" b="b"/>
            <a:pathLst>
              <a:path w="5040630">
                <a:moveTo>
                  <a:pt x="0" y="0"/>
                </a:moveTo>
                <a:lnTo>
                  <a:pt x="5040185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2855"/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408000" y="2042653"/>
            <a:ext cx="3421323" cy="1671482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5C9945C2-AF2E-4724-7B6D-37C9892B03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0281" y="3884285"/>
            <a:ext cx="2872362" cy="17338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6456580-B18E-7D2B-B509-0BA5FE145B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0244" y="4338259"/>
            <a:ext cx="3030251" cy="951200"/>
          </a:xfrm>
          <a:prstGeom prst="rect">
            <a:avLst/>
          </a:prstGeom>
        </p:spPr>
      </p:pic>
      <p:sp>
        <p:nvSpPr>
          <p:cNvPr id="7" name="object 3">
            <a:extLst>
              <a:ext uri="{FF2B5EF4-FFF2-40B4-BE49-F238E27FC236}">
                <a16:creationId xmlns:a16="http://schemas.microsoft.com/office/drawing/2014/main" id="{DC4D2BD4-441B-AAE1-48E0-55D8A8D7DA9B}"/>
              </a:ext>
            </a:extLst>
          </p:cNvPr>
          <p:cNvSpPr txBox="1"/>
          <p:nvPr/>
        </p:nvSpPr>
        <p:spPr>
          <a:xfrm>
            <a:off x="7719745" y="1956538"/>
            <a:ext cx="1845624" cy="1729461"/>
          </a:xfrm>
          <a:prstGeom prst="rect">
            <a:avLst/>
          </a:prstGeom>
        </p:spPr>
        <p:txBody>
          <a:bodyPr vert="horz" wrap="square" lIns="0" tIns="26175" rIns="0" bIns="0" rtlCol="0">
            <a:spAutoFit/>
          </a:bodyPr>
          <a:lstStyle/>
          <a:p>
            <a:pPr marR="33225" algn="ctr">
              <a:spcBef>
                <a:spcPts val="206"/>
              </a:spcBef>
            </a:pPr>
            <a:r>
              <a:rPr lang="en-US" sz="1000" b="1" spc="16" dirty="0">
                <a:uFill>
                  <a:solidFill>
                    <a:srgbClr val="0000CC"/>
                  </a:solidFill>
                </a:uFill>
                <a:latin typeface="Arial"/>
                <a:cs typeface="Arial"/>
              </a:rPr>
              <a:t>Feature Reduction</a:t>
            </a:r>
          </a:p>
          <a:p>
            <a:pPr marR="33225" algn="ctr">
              <a:spcBef>
                <a:spcPts val="206"/>
              </a:spcBef>
            </a:pPr>
            <a:endParaRPr sz="1000" dirty="0">
              <a:latin typeface="Arial"/>
              <a:cs typeface="Arial"/>
            </a:endParaRPr>
          </a:p>
          <a:p>
            <a:pPr>
              <a:spcBef>
                <a:spcPts val="24"/>
              </a:spcBef>
            </a:pPr>
            <a:r>
              <a:rPr lang="en-US" sz="1000" spc="16" dirty="0">
                <a:latin typeface="Arial MT"/>
              </a:rPr>
              <a:t>Retain the maximum information using the minimum number of features</a:t>
            </a:r>
          </a:p>
          <a:p>
            <a:pPr>
              <a:spcBef>
                <a:spcPts val="24"/>
              </a:spcBef>
            </a:pPr>
            <a:endParaRPr lang="en-US" sz="1000" spc="8" dirty="0">
              <a:latin typeface="Arial MT"/>
              <a:cs typeface="Arial MT"/>
            </a:endParaRPr>
          </a:p>
          <a:p>
            <a:pPr marL="20136" marR="8053" algn="just">
              <a:lnSpc>
                <a:spcPct val="98000"/>
              </a:lnSpc>
            </a:pPr>
            <a:endParaRPr lang="en-US" sz="1000" spc="8" dirty="0">
              <a:latin typeface="Arial MT"/>
              <a:cs typeface="Arial MT"/>
            </a:endParaRPr>
          </a:p>
          <a:p>
            <a:pPr marL="20136" marR="8053" algn="just">
              <a:lnSpc>
                <a:spcPct val="98000"/>
              </a:lnSpc>
            </a:pPr>
            <a:r>
              <a:rPr lang="en-US" sz="1000" dirty="0">
                <a:latin typeface="Arial MT"/>
                <a:cs typeface="Arial MT"/>
              </a:rPr>
              <a:t>PCA, </a:t>
            </a:r>
          </a:p>
          <a:p>
            <a:pPr marL="20136" marR="8053" algn="just">
              <a:lnSpc>
                <a:spcPct val="98000"/>
              </a:lnSpc>
            </a:pPr>
            <a:r>
              <a:rPr lang="en-US" sz="1000" dirty="0">
                <a:latin typeface="Arial MT"/>
                <a:cs typeface="Arial MT"/>
              </a:rPr>
              <a:t>LDA,</a:t>
            </a:r>
          </a:p>
          <a:p>
            <a:pPr marL="20136" marR="8053" algn="just">
              <a:lnSpc>
                <a:spcPct val="98000"/>
              </a:lnSpc>
            </a:pPr>
            <a:r>
              <a:rPr lang="en-US" sz="1000" dirty="0">
                <a:latin typeface="Arial MT"/>
                <a:cs typeface="Arial MT"/>
              </a:rPr>
              <a:t> …</a:t>
            </a:r>
          </a:p>
          <a:p>
            <a:pPr marL="20136" marR="8053" algn="just">
              <a:lnSpc>
                <a:spcPct val="98000"/>
              </a:lnSpc>
            </a:pPr>
            <a:endParaRPr lang="en-US" sz="10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4209375247"/>
      </p:ext>
    </p:extLst>
  </p:cSld>
  <p:clrMapOvr>
    <a:masterClrMapping/>
  </p:clrMapOvr>
  <p:transition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bject 50">
            <a:extLst>
              <a:ext uri="{FF2B5EF4-FFF2-40B4-BE49-F238E27FC236}">
                <a16:creationId xmlns:a16="http://schemas.microsoft.com/office/drawing/2014/main" id="{C39DC29E-15BE-DF49-F541-C84755E326AC}"/>
              </a:ext>
            </a:extLst>
          </p:cNvPr>
          <p:cNvSpPr/>
          <p:nvPr/>
        </p:nvSpPr>
        <p:spPr>
          <a:xfrm>
            <a:off x="7013713" y="2298151"/>
            <a:ext cx="1302114" cy="1250754"/>
          </a:xfrm>
          <a:custGeom>
            <a:avLst/>
            <a:gdLst/>
            <a:ahLst/>
            <a:cxnLst/>
            <a:rect l="l" t="t" r="r" b="b"/>
            <a:pathLst>
              <a:path w="821054" h="788669">
                <a:moveTo>
                  <a:pt x="410337" y="0"/>
                </a:moveTo>
                <a:lnTo>
                  <a:pt x="0" y="394335"/>
                </a:lnTo>
                <a:lnTo>
                  <a:pt x="410337" y="788289"/>
                </a:lnTo>
                <a:lnTo>
                  <a:pt x="821055" y="394335"/>
                </a:lnTo>
                <a:lnTo>
                  <a:pt x="410337" y="0"/>
                </a:lnTo>
                <a:close/>
              </a:path>
            </a:pathLst>
          </a:custGeom>
          <a:solidFill>
            <a:srgbClr val="669999"/>
          </a:solidFill>
        </p:spPr>
        <p:txBody>
          <a:bodyPr wrap="square" lIns="0" tIns="0" rIns="0" bIns="0" rtlCol="0"/>
          <a:lstStyle/>
          <a:p>
            <a:endParaRPr sz="2855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6482" y="524025"/>
            <a:ext cx="7730104" cy="470646"/>
          </a:xfrm>
          <a:prstGeom prst="rect">
            <a:avLst/>
          </a:prstGeom>
        </p:spPr>
        <p:txBody>
          <a:bodyPr vert="horz" wrap="square" lIns="0" tIns="27182" rIns="0" bIns="0" rtlCol="0" anchor="ctr">
            <a:spAutoFit/>
          </a:bodyPr>
          <a:lstStyle/>
          <a:p>
            <a:pPr marL="20136">
              <a:spcBef>
                <a:spcPts val="214"/>
              </a:spcBef>
            </a:pPr>
            <a:r>
              <a:rPr lang="en-US" sz="3200" spc="-63" dirty="0"/>
              <a:t>A Typical </a:t>
            </a:r>
            <a:r>
              <a:rPr sz="3200" spc="-63" dirty="0"/>
              <a:t>Un</a:t>
            </a:r>
            <a:r>
              <a:rPr lang="en-US" sz="3200" spc="-63" dirty="0"/>
              <a:t>s</a:t>
            </a:r>
            <a:r>
              <a:rPr sz="3200" spc="-63" dirty="0"/>
              <a:t>upervised</a:t>
            </a:r>
            <a:r>
              <a:rPr sz="3200" spc="214" dirty="0"/>
              <a:t> </a:t>
            </a:r>
            <a:r>
              <a:rPr sz="3200" spc="-71" dirty="0"/>
              <a:t>Learning</a:t>
            </a:r>
            <a:endParaRPr sz="3200" spc="-40" dirty="0"/>
          </a:p>
        </p:txBody>
      </p:sp>
      <p:grpSp>
        <p:nvGrpSpPr>
          <p:cNvPr id="3" name="object 3"/>
          <p:cNvGrpSpPr/>
          <p:nvPr/>
        </p:nvGrpSpPr>
        <p:grpSpPr>
          <a:xfrm>
            <a:off x="4754818" y="1737098"/>
            <a:ext cx="1301711" cy="1678950"/>
            <a:chOff x="2037207" y="555586"/>
            <a:chExt cx="820801" cy="1058671"/>
          </a:xfrm>
        </p:grpSpPr>
        <p:sp>
          <p:nvSpPr>
            <p:cNvPr id="10" name="object 10"/>
            <p:cNvSpPr/>
            <p:nvPr/>
          </p:nvSpPr>
          <p:spPr>
            <a:xfrm>
              <a:off x="2814828" y="555586"/>
              <a:ext cx="43180" cy="378460"/>
            </a:xfrm>
            <a:custGeom>
              <a:avLst/>
              <a:gdLst/>
              <a:ahLst/>
              <a:cxnLst/>
              <a:rect l="l" t="t" r="r" b="b"/>
              <a:pathLst>
                <a:path w="43180" h="378459">
                  <a:moveTo>
                    <a:pt x="43053" y="0"/>
                  </a:moveTo>
                  <a:lnTo>
                    <a:pt x="0" y="0"/>
                  </a:lnTo>
                  <a:lnTo>
                    <a:pt x="0" y="377952"/>
                  </a:lnTo>
                  <a:lnTo>
                    <a:pt x="21717" y="377952"/>
                  </a:lnTo>
                  <a:lnTo>
                    <a:pt x="43053" y="377952"/>
                  </a:lnTo>
                  <a:lnTo>
                    <a:pt x="43053" y="0"/>
                  </a:lnTo>
                  <a:close/>
                </a:path>
              </a:pathLst>
            </a:custGeom>
            <a:solidFill>
              <a:srgbClr val="FF6600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11" name="object 11"/>
            <p:cNvSpPr/>
            <p:nvPr/>
          </p:nvSpPr>
          <p:spPr>
            <a:xfrm>
              <a:off x="2814828" y="555586"/>
              <a:ext cx="43180" cy="378460"/>
            </a:xfrm>
            <a:custGeom>
              <a:avLst/>
              <a:gdLst/>
              <a:ahLst/>
              <a:cxnLst/>
              <a:rect l="l" t="t" r="r" b="b"/>
              <a:pathLst>
                <a:path w="43180" h="378459">
                  <a:moveTo>
                    <a:pt x="21717" y="377952"/>
                  </a:moveTo>
                  <a:lnTo>
                    <a:pt x="0" y="377952"/>
                  </a:lnTo>
                  <a:lnTo>
                    <a:pt x="0" y="0"/>
                  </a:lnTo>
                  <a:lnTo>
                    <a:pt x="43053" y="0"/>
                  </a:lnTo>
                  <a:lnTo>
                    <a:pt x="43053" y="377952"/>
                  </a:lnTo>
                  <a:lnTo>
                    <a:pt x="21717" y="377952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12" name="object 12"/>
            <p:cNvSpPr/>
            <p:nvPr/>
          </p:nvSpPr>
          <p:spPr>
            <a:xfrm>
              <a:off x="2739009" y="739228"/>
              <a:ext cx="43815" cy="334645"/>
            </a:xfrm>
            <a:custGeom>
              <a:avLst/>
              <a:gdLst/>
              <a:ahLst/>
              <a:cxnLst/>
              <a:rect l="l" t="t" r="r" b="b"/>
              <a:pathLst>
                <a:path w="43814" h="334644">
                  <a:moveTo>
                    <a:pt x="43434" y="0"/>
                  </a:moveTo>
                  <a:lnTo>
                    <a:pt x="0" y="0"/>
                  </a:lnTo>
                  <a:lnTo>
                    <a:pt x="0" y="334518"/>
                  </a:lnTo>
                  <a:lnTo>
                    <a:pt x="21717" y="334518"/>
                  </a:lnTo>
                  <a:lnTo>
                    <a:pt x="43434" y="334518"/>
                  </a:lnTo>
                  <a:lnTo>
                    <a:pt x="43434" y="0"/>
                  </a:lnTo>
                  <a:close/>
                </a:path>
              </a:pathLst>
            </a:custGeom>
            <a:solidFill>
              <a:srgbClr val="FFCC00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13" name="object 13"/>
            <p:cNvSpPr/>
            <p:nvPr/>
          </p:nvSpPr>
          <p:spPr>
            <a:xfrm>
              <a:off x="2739009" y="739228"/>
              <a:ext cx="43815" cy="334645"/>
            </a:xfrm>
            <a:custGeom>
              <a:avLst/>
              <a:gdLst/>
              <a:ahLst/>
              <a:cxnLst/>
              <a:rect l="l" t="t" r="r" b="b"/>
              <a:pathLst>
                <a:path w="43814" h="334644">
                  <a:moveTo>
                    <a:pt x="21717" y="334518"/>
                  </a:moveTo>
                  <a:lnTo>
                    <a:pt x="0" y="334518"/>
                  </a:lnTo>
                  <a:lnTo>
                    <a:pt x="0" y="0"/>
                  </a:lnTo>
                  <a:lnTo>
                    <a:pt x="43434" y="0"/>
                  </a:lnTo>
                  <a:lnTo>
                    <a:pt x="43434" y="334518"/>
                  </a:lnTo>
                  <a:lnTo>
                    <a:pt x="21717" y="334518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14" name="object 14"/>
            <p:cNvSpPr/>
            <p:nvPr/>
          </p:nvSpPr>
          <p:spPr>
            <a:xfrm>
              <a:off x="2652902" y="911821"/>
              <a:ext cx="43180" cy="313690"/>
            </a:xfrm>
            <a:custGeom>
              <a:avLst/>
              <a:gdLst/>
              <a:ahLst/>
              <a:cxnLst/>
              <a:rect l="l" t="t" r="r" b="b"/>
              <a:pathLst>
                <a:path w="43180" h="313690">
                  <a:moveTo>
                    <a:pt x="43053" y="0"/>
                  </a:moveTo>
                  <a:lnTo>
                    <a:pt x="0" y="0"/>
                  </a:lnTo>
                  <a:lnTo>
                    <a:pt x="0" y="313182"/>
                  </a:lnTo>
                  <a:lnTo>
                    <a:pt x="21336" y="313182"/>
                  </a:lnTo>
                  <a:lnTo>
                    <a:pt x="43053" y="313182"/>
                  </a:lnTo>
                  <a:lnTo>
                    <a:pt x="43053" y="0"/>
                  </a:lnTo>
                  <a:close/>
                </a:path>
              </a:pathLst>
            </a:custGeom>
            <a:solidFill>
              <a:srgbClr val="FFC399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15" name="object 15"/>
            <p:cNvSpPr/>
            <p:nvPr/>
          </p:nvSpPr>
          <p:spPr>
            <a:xfrm>
              <a:off x="2652902" y="911821"/>
              <a:ext cx="43180" cy="313690"/>
            </a:xfrm>
            <a:custGeom>
              <a:avLst/>
              <a:gdLst/>
              <a:ahLst/>
              <a:cxnLst/>
              <a:rect l="l" t="t" r="r" b="b"/>
              <a:pathLst>
                <a:path w="43180" h="313690">
                  <a:moveTo>
                    <a:pt x="21336" y="313182"/>
                  </a:moveTo>
                  <a:lnTo>
                    <a:pt x="0" y="313182"/>
                  </a:lnTo>
                  <a:lnTo>
                    <a:pt x="0" y="0"/>
                  </a:lnTo>
                  <a:lnTo>
                    <a:pt x="43053" y="0"/>
                  </a:lnTo>
                  <a:lnTo>
                    <a:pt x="43053" y="313182"/>
                  </a:lnTo>
                  <a:lnTo>
                    <a:pt x="21336" y="313182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16" name="object 16"/>
            <p:cNvSpPr/>
            <p:nvPr/>
          </p:nvSpPr>
          <p:spPr>
            <a:xfrm>
              <a:off x="2566416" y="1030693"/>
              <a:ext cx="43180" cy="323850"/>
            </a:xfrm>
            <a:custGeom>
              <a:avLst/>
              <a:gdLst/>
              <a:ahLst/>
              <a:cxnLst/>
              <a:rect l="l" t="t" r="r" b="b"/>
              <a:pathLst>
                <a:path w="43180" h="323850">
                  <a:moveTo>
                    <a:pt x="43053" y="0"/>
                  </a:moveTo>
                  <a:lnTo>
                    <a:pt x="0" y="0"/>
                  </a:lnTo>
                  <a:lnTo>
                    <a:pt x="0" y="323850"/>
                  </a:lnTo>
                  <a:lnTo>
                    <a:pt x="21717" y="323850"/>
                  </a:lnTo>
                  <a:lnTo>
                    <a:pt x="43053" y="323850"/>
                  </a:lnTo>
                  <a:lnTo>
                    <a:pt x="43053" y="0"/>
                  </a:lnTo>
                  <a:close/>
                </a:path>
              </a:pathLst>
            </a:custGeom>
            <a:solidFill>
              <a:srgbClr val="009933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17" name="object 17"/>
            <p:cNvSpPr/>
            <p:nvPr/>
          </p:nvSpPr>
          <p:spPr>
            <a:xfrm>
              <a:off x="2566416" y="1030693"/>
              <a:ext cx="43180" cy="323850"/>
            </a:xfrm>
            <a:custGeom>
              <a:avLst/>
              <a:gdLst/>
              <a:ahLst/>
              <a:cxnLst/>
              <a:rect l="l" t="t" r="r" b="b"/>
              <a:pathLst>
                <a:path w="43180" h="323850">
                  <a:moveTo>
                    <a:pt x="21717" y="323850"/>
                  </a:moveTo>
                  <a:lnTo>
                    <a:pt x="0" y="323850"/>
                  </a:lnTo>
                  <a:lnTo>
                    <a:pt x="0" y="0"/>
                  </a:lnTo>
                  <a:lnTo>
                    <a:pt x="43053" y="0"/>
                  </a:lnTo>
                  <a:lnTo>
                    <a:pt x="43053" y="323850"/>
                  </a:lnTo>
                  <a:lnTo>
                    <a:pt x="21717" y="323850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18" name="object 18"/>
            <p:cNvSpPr/>
            <p:nvPr/>
          </p:nvSpPr>
          <p:spPr>
            <a:xfrm>
              <a:off x="2490597" y="1214335"/>
              <a:ext cx="43815" cy="281305"/>
            </a:xfrm>
            <a:custGeom>
              <a:avLst/>
              <a:gdLst/>
              <a:ahLst/>
              <a:cxnLst/>
              <a:rect l="l" t="t" r="r" b="b"/>
              <a:pathLst>
                <a:path w="43814" h="281305">
                  <a:moveTo>
                    <a:pt x="43434" y="0"/>
                  </a:moveTo>
                  <a:lnTo>
                    <a:pt x="0" y="0"/>
                  </a:lnTo>
                  <a:lnTo>
                    <a:pt x="0" y="280797"/>
                  </a:lnTo>
                  <a:lnTo>
                    <a:pt x="21717" y="280797"/>
                  </a:lnTo>
                  <a:lnTo>
                    <a:pt x="43434" y="280797"/>
                  </a:lnTo>
                  <a:lnTo>
                    <a:pt x="43434" y="0"/>
                  </a:lnTo>
                  <a:close/>
                </a:path>
              </a:pathLst>
            </a:custGeom>
            <a:solidFill>
              <a:srgbClr val="00CC33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19" name="object 19"/>
            <p:cNvSpPr/>
            <p:nvPr/>
          </p:nvSpPr>
          <p:spPr>
            <a:xfrm>
              <a:off x="2490597" y="1214335"/>
              <a:ext cx="43815" cy="281305"/>
            </a:xfrm>
            <a:custGeom>
              <a:avLst/>
              <a:gdLst/>
              <a:ahLst/>
              <a:cxnLst/>
              <a:rect l="l" t="t" r="r" b="b"/>
              <a:pathLst>
                <a:path w="43814" h="281305">
                  <a:moveTo>
                    <a:pt x="21717" y="280797"/>
                  </a:moveTo>
                  <a:lnTo>
                    <a:pt x="0" y="280797"/>
                  </a:lnTo>
                  <a:lnTo>
                    <a:pt x="0" y="0"/>
                  </a:lnTo>
                  <a:lnTo>
                    <a:pt x="43434" y="0"/>
                  </a:lnTo>
                  <a:lnTo>
                    <a:pt x="43434" y="280797"/>
                  </a:lnTo>
                  <a:lnTo>
                    <a:pt x="21717" y="280797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0" name="object 20"/>
            <p:cNvSpPr/>
            <p:nvPr/>
          </p:nvSpPr>
          <p:spPr>
            <a:xfrm>
              <a:off x="2404491" y="1386928"/>
              <a:ext cx="43180" cy="227329"/>
            </a:xfrm>
            <a:custGeom>
              <a:avLst/>
              <a:gdLst/>
              <a:ahLst/>
              <a:cxnLst/>
              <a:rect l="l" t="t" r="r" b="b"/>
              <a:pathLst>
                <a:path w="43180" h="227330">
                  <a:moveTo>
                    <a:pt x="43053" y="0"/>
                  </a:moveTo>
                  <a:lnTo>
                    <a:pt x="0" y="0"/>
                  </a:lnTo>
                  <a:lnTo>
                    <a:pt x="0" y="227076"/>
                  </a:lnTo>
                  <a:lnTo>
                    <a:pt x="21336" y="227076"/>
                  </a:lnTo>
                  <a:lnTo>
                    <a:pt x="43053" y="227076"/>
                  </a:lnTo>
                  <a:lnTo>
                    <a:pt x="43053" y="0"/>
                  </a:lnTo>
                  <a:close/>
                </a:path>
              </a:pathLst>
            </a:custGeom>
            <a:solidFill>
              <a:srgbClr val="99FF33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1" name="object 21"/>
            <p:cNvSpPr/>
            <p:nvPr/>
          </p:nvSpPr>
          <p:spPr>
            <a:xfrm>
              <a:off x="2404491" y="1386928"/>
              <a:ext cx="43180" cy="227329"/>
            </a:xfrm>
            <a:custGeom>
              <a:avLst/>
              <a:gdLst/>
              <a:ahLst/>
              <a:cxnLst/>
              <a:rect l="l" t="t" r="r" b="b"/>
              <a:pathLst>
                <a:path w="43180" h="227330">
                  <a:moveTo>
                    <a:pt x="21336" y="227076"/>
                  </a:moveTo>
                  <a:lnTo>
                    <a:pt x="0" y="227076"/>
                  </a:lnTo>
                  <a:lnTo>
                    <a:pt x="0" y="0"/>
                  </a:lnTo>
                  <a:lnTo>
                    <a:pt x="43053" y="0"/>
                  </a:lnTo>
                  <a:lnTo>
                    <a:pt x="43053" y="227076"/>
                  </a:lnTo>
                  <a:lnTo>
                    <a:pt x="21336" y="227076"/>
                  </a:lnTo>
                  <a:close/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2" name="object 22"/>
            <p:cNvSpPr/>
            <p:nvPr/>
          </p:nvSpPr>
          <p:spPr>
            <a:xfrm>
              <a:off x="2037207" y="1041361"/>
              <a:ext cx="454025" cy="108585"/>
            </a:xfrm>
            <a:custGeom>
              <a:avLst/>
              <a:gdLst/>
              <a:ahLst/>
              <a:cxnLst/>
              <a:rect l="l" t="t" r="r" b="b"/>
              <a:pathLst>
                <a:path w="454025" h="108584">
                  <a:moveTo>
                    <a:pt x="340233" y="0"/>
                  </a:moveTo>
                  <a:lnTo>
                    <a:pt x="340233" y="27051"/>
                  </a:lnTo>
                  <a:lnTo>
                    <a:pt x="0" y="27051"/>
                  </a:lnTo>
                  <a:lnTo>
                    <a:pt x="0" y="81153"/>
                  </a:lnTo>
                  <a:lnTo>
                    <a:pt x="340233" y="81153"/>
                  </a:lnTo>
                  <a:lnTo>
                    <a:pt x="340233" y="108204"/>
                  </a:lnTo>
                  <a:lnTo>
                    <a:pt x="453771" y="54102"/>
                  </a:lnTo>
                  <a:lnTo>
                    <a:pt x="340233" y="0"/>
                  </a:lnTo>
                  <a:close/>
                </a:path>
              </a:pathLst>
            </a:custGeom>
            <a:solidFill>
              <a:srgbClr val="719ECE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3" name="object 23"/>
            <p:cNvSpPr/>
            <p:nvPr/>
          </p:nvSpPr>
          <p:spPr>
            <a:xfrm>
              <a:off x="2037207" y="1041361"/>
              <a:ext cx="454025" cy="108585"/>
            </a:xfrm>
            <a:custGeom>
              <a:avLst/>
              <a:gdLst/>
              <a:ahLst/>
              <a:cxnLst/>
              <a:rect l="l" t="t" r="r" b="b"/>
              <a:pathLst>
                <a:path w="454025" h="108584">
                  <a:moveTo>
                    <a:pt x="0" y="27051"/>
                  </a:moveTo>
                  <a:lnTo>
                    <a:pt x="340233" y="27051"/>
                  </a:lnTo>
                  <a:lnTo>
                    <a:pt x="340233" y="0"/>
                  </a:lnTo>
                  <a:lnTo>
                    <a:pt x="453771" y="54102"/>
                  </a:lnTo>
                  <a:lnTo>
                    <a:pt x="340233" y="108204"/>
                  </a:lnTo>
                  <a:lnTo>
                    <a:pt x="340233" y="81153"/>
                  </a:lnTo>
                  <a:lnTo>
                    <a:pt x="0" y="81153"/>
                  </a:lnTo>
                  <a:lnTo>
                    <a:pt x="0" y="27051"/>
                  </a:lnTo>
                  <a:close/>
                </a:path>
                <a:path w="454025" h="108584">
                  <a:moveTo>
                    <a:pt x="0" y="0"/>
                  </a:moveTo>
                  <a:lnTo>
                    <a:pt x="0" y="0"/>
                  </a:lnTo>
                </a:path>
                <a:path w="454025" h="108584">
                  <a:moveTo>
                    <a:pt x="453771" y="108204"/>
                  </a:moveTo>
                  <a:lnTo>
                    <a:pt x="453771" y="108204"/>
                  </a:lnTo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2637596" y="1684328"/>
            <a:ext cx="894658" cy="396686"/>
          </a:xfrm>
          <a:prstGeom prst="rect">
            <a:avLst/>
          </a:prstGeom>
        </p:spPr>
        <p:txBody>
          <a:bodyPr vert="horz" wrap="square" lIns="0" tIns="37250" rIns="0" bIns="0" rtlCol="0">
            <a:spAutoFit/>
          </a:bodyPr>
          <a:lstStyle/>
          <a:p>
            <a:pPr marL="193301" marR="8053" indent="-174173">
              <a:lnSpc>
                <a:spcPts val="1378"/>
              </a:lnSpc>
              <a:spcBef>
                <a:spcPts val="293"/>
              </a:spcBef>
            </a:pPr>
            <a:r>
              <a:rPr sz="1269" spc="24" dirty="0">
                <a:latin typeface="Arial MT"/>
                <a:cs typeface="Arial MT"/>
              </a:rPr>
              <a:t>Un</a:t>
            </a:r>
            <a:r>
              <a:rPr sz="1269" dirty="0">
                <a:latin typeface="Arial MT"/>
                <a:cs typeface="Arial MT"/>
              </a:rPr>
              <a:t>l</a:t>
            </a:r>
            <a:r>
              <a:rPr sz="1269" spc="24" dirty="0">
                <a:latin typeface="Arial MT"/>
                <a:cs typeface="Arial MT"/>
              </a:rPr>
              <a:t>abe</a:t>
            </a:r>
            <a:r>
              <a:rPr sz="1269" dirty="0">
                <a:latin typeface="Arial MT"/>
                <a:cs typeface="Arial MT"/>
              </a:rPr>
              <a:t>l</a:t>
            </a:r>
            <a:r>
              <a:rPr sz="1269" spc="16" dirty="0">
                <a:latin typeface="Arial MT"/>
                <a:cs typeface="Arial MT"/>
              </a:rPr>
              <a:t>ed  Data</a:t>
            </a:r>
            <a:endParaRPr sz="1269">
              <a:latin typeface="Arial MT"/>
              <a:cs typeface="Arial MT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794492" y="2645056"/>
            <a:ext cx="557275" cy="150485"/>
          </a:xfrm>
          <a:prstGeom prst="rect">
            <a:avLst/>
          </a:prstGeom>
        </p:spPr>
        <p:txBody>
          <a:bodyPr vert="horz" wrap="square" lIns="0" tIns="28189" rIns="0" bIns="0" rtlCol="0">
            <a:spAutoFit/>
          </a:bodyPr>
          <a:lstStyle/>
          <a:p>
            <a:pPr marL="20136" marR="8053" indent="30203">
              <a:spcBef>
                <a:spcPts val="222"/>
              </a:spcBef>
            </a:pPr>
            <a:r>
              <a:rPr sz="793" spc="8" dirty="0">
                <a:latin typeface="Arial MT"/>
                <a:cs typeface="Arial MT"/>
              </a:rPr>
              <a:t>“</a:t>
            </a:r>
            <a:r>
              <a:rPr sz="793" spc="32" dirty="0">
                <a:latin typeface="Arial MT"/>
                <a:cs typeface="Arial MT"/>
              </a:rPr>
              <a:t>F</a:t>
            </a:r>
            <a:r>
              <a:rPr sz="793" spc="16" dirty="0">
                <a:latin typeface="Arial MT"/>
                <a:cs typeface="Arial MT"/>
              </a:rPr>
              <a:t>eature</a:t>
            </a:r>
            <a:r>
              <a:rPr lang="en-US" sz="793" spc="16" dirty="0">
                <a:latin typeface="Arial MT"/>
                <a:cs typeface="Arial MT"/>
              </a:rPr>
              <a:t>s</a:t>
            </a:r>
            <a:r>
              <a:rPr sz="793" spc="16" dirty="0">
                <a:latin typeface="Arial MT"/>
                <a:cs typeface="Arial MT"/>
              </a:rPr>
              <a:t>”</a:t>
            </a:r>
            <a:endParaRPr sz="793" dirty="0">
              <a:latin typeface="Arial MT"/>
              <a:cs typeface="Arial MT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4754817" y="2508093"/>
            <a:ext cx="720040" cy="171198"/>
            <a:chOff x="2037207" y="1041742"/>
            <a:chExt cx="454025" cy="107950"/>
          </a:xfrm>
        </p:grpSpPr>
        <p:sp>
          <p:nvSpPr>
            <p:cNvPr id="27" name="object 27"/>
            <p:cNvSpPr/>
            <p:nvPr/>
          </p:nvSpPr>
          <p:spPr>
            <a:xfrm>
              <a:off x="2037207" y="1041742"/>
              <a:ext cx="454025" cy="107950"/>
            </a:xfrm>
            <a:custGeom>
              <a:avLst/>
              <a:gdLst/>
              <a:ahLst/>
              <a:cxnLst/>
              <a:rect l="l" t="t" r="r" b="b"/>
              <a:pathLst>
                <a:path w="454025" h="107950">
                  <a:moveTo>
                    <a:pt x="340233" y="0"/>
                  </a:moveTo>
                  <a:lnTo>
                    <a:pt x="340233" y="26670"/>
                  </a:lnTo>
                  <a:lnTo>
                    <a:pt x="0" y="26670"/>
                  </a:lnTo>
                  <a:lnTo>
                    <a:pt x="0" y="80772"/>
                  </a:lnTo>
                  <a:lnTo>
                    <a:pt x="340233" y="80772"/>
                  </a:lnTo>
                  <a:lnTo>
                    <a:pt x="340233" y="107823"/>
                  </a:lnTo>
                  <a:lnTo>
                    <a:pt x="453771" y="53721"/>
                  </a:lnTo>
                  <a:lnTo>
                    <a:pt x="340233" y="0"/>
                  </a:lnTo>
                  <a:close/>
                </a:path>
              </a:pathLst>
            </a:custGeom>
            <a:solidFill>
              <a:srgbClr val="719ECE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28" name="object 28"/>
            <p:cNvSpPr/>
            <p:nvPr/>
          </p:nvSpPr>
          <p:spPr>
            <a:xfrm>
              <a:off x="2037207" y="1041742"/>
              <a:ext cx="454025" cy="107950"/>
            </a:xfrm>
            <a:custGeom>
              <a:avLst/>
              <a:gdLst/>
              <a:ahLst/>
              <a:cxnLst/>
              <a:rect l="l" t="t" r="r" b="b"/>
              <a:pathLst>
                <a:path w="454025" h="107950">
                  <a:moveTo>
                    <a:pt x="0" y="26670"/>
                  </a:moveTo>
                  <a:lnTo>
                    <a:pt x="340233" y="26670"/>
                  </a:lnTo>
                  <a:lnTo>
                    <a:pt x="340233" y="0"/>
                  </a:lnTo>
                  <a:lnTo>
                    <a:pt x="453771" y="53721"/>
                  </a:lnTo>
                  <a:lnTo>
                    <a:pt x="340233" y="107823"/>
                  </a:lnTo>
                  <a:lnTo>
                    <a:pt x="340233" y="80772"/>
                  </a:lnTo>
                  <a:lnTo>
                    <a:pt x="0" y="80772"/>
                  </a:lnTo>
                  <a:lnTo>
                    <a:pt x="0" y="26670"/>
                  </a:lnTo>
                  <a:close/>
                </a:path>
                <a:path w="454025" h="107950">
                  <a:moveTo>
                    <a:pt x="0" y="0"/>
                  </a:moveTo>
                  <a:lnTo>
                    <a:pt x="0" y="0"/>
                  </a:lnTo>
                </a:path>
                <a:path w="454025" h="107950">
                  <a:moveTo>
                    <a:pt x="453771" y="107823"/>
                  </a:moveTo>
                  <a:lnTo>
                    <a:pt x="453771" y="107823"/>
                  </a:lnTo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/>
            </a:p>
          </p:txBody>
        </p:sp>
      </p:grpSp>
      <p:grpSp>
        <p:nvGrpSpPr>
          <p:cNvPr id="34" name="object 34"/>
          <p:cNvGrpSpPr/>
          <p:nvPr/>
        </p:nvGrpSpPr>
        <p:grpSpPr>
          <a:xfrm>
            <a:off x="7486765" y="3682415"/>
            <a:ext cx="2646067" cy="2322905"/>
            <a:chOff x="3763992" y="1288347"/>
            <a:chExt cx="1233516" cy="1464720"/>
          </a:xfrm>
        </p:grpSpPr>
        <p:sp>
          <p:nvSpPr>
            <p:cNvPr id="35" name="object 35"/>
            <p:cNvSpPr/>
            <p:nvPr/>
          </p:nvSpPr>
          <p:spPr>
            <a:xfrm>
              <a:off x="3763992" y="1288347"/>
              <a:ext cx="203200" cy="508634"/>
            </a:xfrm>
            <a:custGeom>
              <a:avLst/>
              <a:gdLst/>
              <a:ahLst/>
              <a:cxnLst/>
              <a:rect l="l" t="t" r="r" b="b"/>
              <a:pathLst>
                <a:path w="203200" h="508635">
                  <a:moveTo>
                    <a:pt x="0" y="379476"/>
                  </a:moveTo>
                  <a:lnTo>
                    <a:pt x="99441" y="508254"/>
                  </a:lnTo>
                  <a:lnTo>
                    <a:pt x="203073" y="382905"/>
                  </a:lnTo>
                  <a:lnTo>
                    <a:pt x="152400" y="382143"/>
                  </a:lnTo>
                  <a:lnTo>
                    <a:pt x="152430" y="380238"/>
                  </a:lnTo>
                  <a:lnTo>
                    <a:pt x="50673" y="380238"/>
                  </a:lnTo>
                  <a:lnTo>
                    <a:pt x="0" y="379476"/>
                  </a:lnTo>
                  <a:close/>
                </a:path>
                <a:path w="203200" h="508635">
                  <a:moveTo>
                    <a:pt x="57150" y="0"/>
                  </a:moveTo>
                  <a:lnTo>
                    <a:pt x="50673" y="380238"/>
                  </a:lnTo>
                  <a:lnTo>
                    <a:pt x="152430" y="380238"/>
                  </a:lnTo>
                  <a:lnTo>
                    <a:pt x="158496" y="1905"/>
                  </a:lnTo>
                  <a:lnTo>
                    <a:pt x="57150" y="0"/>
                  </a:lnTo>
                  <a:close/>
                </a:path>
              </a:pathLst>
            </a:custGeom>
            <a:solidFill>
              <a:srgbClr val="719ECE"/>
            </a:solidFill>
          </p:spPr>
          <p:txBody>
            <a:bodyPr wrap="square" lIns="0" tIns="0" rIns="0" bIns="0" rtlCol="0"/>
            <a:lstStyle/>
            <a:p>
              <a:endParaRPr sz="2855"/>
            </a:p>
          </p:txBody>
        </p:sp>
        <p:sp>
          <p:nvSpPr>
            <p:cNvPr id="41" name="object 41"/>
            <p:cNvSpPr/>
            <p:nvPr/>
          </p:nvSpPr>
          <p:spPr>
            <a:xfrm rot="18139581">
              <a:off x="3985319" y="1740877"/>
              <a:ext cx="995044" cy="1029335"/>
            </a:xfrm>
            <a:custGeom>
              <a:avLst/>
              <a:gdLst/>
              <a:ahLst/>
              <a:cxnLst/>
              <a:rect l="l" t="t" r="r" b="b"/>
              <a:pathLst>
                <a:path w="995045" h="1029335">
                  <a:moveTo>
                    <a:pt x="950916" y="307086"/>
                  </a:moveTo>
                  <a:lnTo>
                    <a:pt x="969468" y="340631"/>
                  </a:lnTo>
                  <a:lnTo>
                    <a:pt x="982907" y="375939"/>
                  </a:lnTo>
                  <a:lnTo>
                    <a:pt x="991345" y="412748"/>
                  </a:lnTo>
                  <a:lnTo>
                    <a:pt x="994892" y="450794"/>
                  </a:lnTo>
                  <a:lnTo>
                    <a:pt x="993659" y="489813"/>
                  </a:lnTo>
                  <a:lnTo>
                    <a:pt x="987758" y="529542"/>
                  </a:lnTo>
                  <a:lnTo>
                    <a:pt x="977299" y="569717"/>
                  </a:lnTo>
                  <a:lnTo>
                    <a:pt x="962394" y="610076"/>
                  </a:lnTo>
                  <a:lnTo>
                    <a:pt x="943153" y="650354"/>
                  </a:lnTo>
                  <a:lnTo>
                    <a:pt x="919688" y="690288"/>
                  </a:lnTo>
                  <a:lnTo>
                    <a:pt x="892110" y="729615"/>
                  </a:lnTo>
                  <a:lnTo>
                    <a:pt x="860530" y="768072"/>
                  </a:lnTo>
                  <a:lnTo>
                    <a:pt x="825058" y="805394"/>
                  </a:lnTo>
                  <a:lnTo>
                    <a:pt x="785807" y="841319"/>
                  </a:lnTo>
                  <a:lnTo>
                    <a:pt x="742886" y="875583"/>
                  </a:lnTo>
                  <a:lnTo>
                    <a:pt x="696408" y="907923"/>
                  </a:lnTo>
                  <a:lnTo>
                    <a:pt x="647941" y="937124"/>
                  </a:lnTo>
                  <a:lnTo>
                    <a:pt x="599169" y="962294"/>
                  </a:lnTo>
                  <a:lnTo>
                    <a:pt x="550378" y="983439"/>
                  </a:lnTo>
                  <a:lnTo>
                    <a:pt x="501854" y="1000565"/>
                  </a:lnTo>
                  <a:lnTo>
                    <a:pt x="453881" y="1013677"/>
                  </a:lnTo>
                  <a:lnTo>
                    <a:pt x="406745" y="1022781"/>
                  </a:lnTo>
                  <a:lnTo>
                    <a:pt x="360730" y="1027882"/>
                  </a:lnTo>
                  <a:lnTo>
                    <a:pt x="316122" y="1028985"/>
                  </a:lnTo>
                  <a:lnTo>
                    <a:pt x="273207" y="1026097"/>
                  </a:lnTo>
                  <a:lnTo>
                    <a:pt x="232269" y="1019224"/>
                  </a:lnTo>
                  <a:lnTo>
                    <a:pt x="193593" y="1008369"/>
                  </a:lnTo>
                  <a:lnTo>
                    <a:pt x="157466" y="993540"/>
                  </a:lnTo>
                  <a:lnTo>
                    <a:pt x="124171" y="974742"/>
                  </a:lnTo>
                  <a:lnTo>
                    <a:pt x="67221" y="925260"/>
                  </a:lnTo>
                  <a:lnTo>
                    <a:pt x="44136" y="894588"/>
                  </a:lnTo>
                  <a:lnTo>
                    <a:pt x="25521" y="861043"/>
                  </a:lnTo>
                  <a:lnTo>
                    <a:pt x="3566" y="788927"/>
                  </a:lnTo>
                  <a:lnTo>
                    <a:pt x="0" y="750885"/>
                  </a:lnTo>
                  <a:lnTo>
                    <a:pt x="1224" y="711872"/>
                  </a:lnTo>
                  <a:lnTo>
                    <a:pt x="7127" y="672151"/>
                  </a:lnTo>
                  <a:lnTo>
                    <a:pt x="17595" y="631988"/>
                  </a:lnTo>
                  <a:lnTo>
                    <a:pt x="32515" y="591645"/>
                  </a:lnTo>
                  <a:lnTo>
                    <a:pt x="51776" y="551387"/>
                  </a:lnTo>
                  <a:lnTo>
                    <a:pt x="75263" y="511478"/>
                  </a:lnTo>
                  <a:lnTo>
                    <a:pt x="102865" y="472182"/>
                  </a:lnTo>
                  <a:lnTo>
                    <a:pt x="134469" y="433762"/>
                  </a:lnTo>
                  <a:lnTo>
                    <a:pt x="169961" y="396483"/>
                  </a:lnTo>
                  <a:lnTo>
                    <a:pt x="209230" y="360609"/>
                  </a:lnTo>
                  <a:lnTo>
                    <a:pt x="252161" y="326404"/>
                  </a:lnTo>
                  <a:lnTo>
                    <a:pt x="298644" y="294132"/>
                  </a:lnTo>
                  <a:lnTo>
                    <a:pt x="347111" y="264863"/>
                  </a:lnTo>
                  <a:lnTo>
                    <a:pt x="395883" y="239634"/>
                  </a:lnTo>
                  <a:lnTo>
                    <a:pt x="444674" y="218438"/>
                  </a:lnTo>
                  <a:lnTo>
                    <a:pt x="493198" y="201269"/>
                  </a:lnTo>
                  <a:lnTo>
                    <a:pt x="541171" y="188120"/>
                  </a:lnTo>
                  <a:lnTo>
                    <a:pt x="588307" y="178985"/>
                  </a:lnTo>
                  <a:lnTo>
                    <a:pt x="634322" y="173859"/>
                  </a:lnTo>
                  <a:lnTo>
                    <a:pt x="678930" y="172735"/>
                  </a:lnTo>
                  <a:lnTo>
                    <a:pt x="721845" y="175607"/>
                  </a:lnTo>
                  <a:lnTo>
                    <a:pt x="762783" y="182469"/>
                  </a:lnTo>
                  <a:lnTo>
                    <a:pt x="801459" y="193315"/>
                  </a:lnTo>
                  <a:lnTo>
                    <a:pt x="837586" y="208139"/>
                  </a:lnTo>
                  <a:lnTo>
                    <a:pt x="870881" y="226933"/>
                  </a:lnTo>
                  <a:lnTo>
                    <a:pt x="927831" y="276413"/>
                  </a:lnTo>
                  <a:lnTo>
                    <a:pt x="950916" y="307086"/>
                  </a:lnTo>
                  <a:close/>
                </a:path>
                <a:path w="995045" h="1029335">
                  <a:moveTo>
                    <a:pt x="752034" y="0"/>
                  </a:moveTo>
                  <a:lnTo>
                    <a:pt x="752034" y="0"/>
                  </a:lnTo>
                </a:path>
              </a:pathLst>
            </a:custGeom>
            <a:ln w="3175">
              <a:solidFill>
                <a:srgbClr val="3364A3"/>
              </a:solidFill>
            </a:ln>
          </p:spPr>
          <p:txBody>
            <a:bodyPr wrap="square" lIns="0" tIns="0" rIns="0" bIns="0" rtlCol="0"/>
            <a:lstStyle/>
            <a:p>
              <a:endParaRPr sz="2855" dirty="0"/>
            </a:p>
          </p:txBody>
        </p:sp>
      </p:grpSp>
      <p:sp>
        <p:nvSpPr>
          <p:cNvPr id="47" name="object 47"/>
          <p:cNvSpPr/>
          <p:nvPr/>
        </p:nvSpPr>
        <p:spPr>
          <a:xfrm rot="20870702">
            <a:off x="5391496" y="4531323"/>
            <a:ext cx="1817495" cy="2113130"/>
          </a:xfrm>
          <a:custGeom>
            <a:avLst/>
            <a:gdLst/>
            <a:ahLst/>
            <a:cxnLst/>
            <a:rect l="l" t="t" r="r" b="b"/>
            <a:pathLst>
              <a:path w="883285" h="938530">
                <a:moveTo>
                  <a:pt x="779780" y="65771"/>
                </a:moveTo>
                <a:lnTo>
                  <a:pt x="808954" y="94076"/>
                </a:lnTo>
                <a:lnTo>
                  <a:pt x="833254" y="125882"/>
                </a:lnTo>
                <a:lnTo>
                  <a:pt x="852712" y="160848"/>
                </a:lnTo>
                <a:lnTo>
                  <a:pt x="867360" y="198634"/>
                </a:lnTo>
                <a:lnTo>
                  <a:pt x="877231" y="238901"/>
                </a:lnTo>
                <a:lnTo>
                  <a:pt x="882357" y="281308"/>
                </a:lnTo>
                <a:lnTo>
                  <a:pt x="882771" y="325515"/>
                </a:lnTo>
                <a:lnTo>
                  <a:pt x="878505" y="371183"/>
                </a:lnTo>
                <a:lnTo>
                  <a:pt x="869592" y="417971"/>
                </a:lnTo>
                <a:lnTo>
                  <a:pt x="856064" y="465539"/>
                </a:lnTo>
                <a:lnTo>
                  <a:pt x="837954" y="513548"/>
                </a:lnTo>
                <a:lnTo>
                  <a:pt x="815295" y="561657"/>
                </a:lnTo>
                <a:lnTo>
                  <a:pt x="788118" y="609526"/>
                </a:lnTo>
                <a:lnTo>
                  <a:pt x="756457" y="656815"/>
                </a:lnTo>
                <a:lnTo>
                  <a:pt x="720344" y="703184"/>
                </a:lnTo>
                <a:lnTo>
                  <a:pt x="680988" y="746822"/>
                </a:lnTo>
                <a:lnTo>
                  <a:pt x="639949" y="786233"/>
                </a:lnTo>
                <a:lnTo>
                  <a:pt x="597558" y="821328"/>
                </a:lnTo>
                <a:lnTo>
                  <a:pt x="554142" y="852015"/>
                </a:lnTo>
                <a:lnTo>
                  <a:pt x="510032" y="878205"/>
                </a:lnTo>
                <a:lnTo>
                  <a:pt x="465555" y="899805"/>
                </a:lnTo>
                <a:lnTo>
                  <a:pt x="421042" y="916725"/>
                </a:lnTo>
                <a:lnTo>
                  <a:pt x="376822" y="928876"/>
                </a:lnTo>
                <a:lnTo>
                  <a:pt x="333223" y="936164"/>
                </a:lnTo>
                <a:lnTo>
                  <a:pt x="290576" y="938501"/>
                </a:lnTo>
                <a:lnTo>
                  <a:pt x="249208" y="935795"/>
                </a:lnTo>
                <a:lnTo>
                  <a:pt x="209450" y="927956"/>
                </a:lnTo>
                <a:lnTo>
                  <a:pt x="171630" y="914893"/>
                </a:lnTo>
                <a:lnTo>
                  <a:pt x="136078" y="896514"/>
                </a:lnTo>
                <a:lnTo>
                  <a:pt x="103124" y="872729"/>
                </a:lnTo>
                <a:lnTo>
                  <a:pt x="73944" y="844358"/>
                </a:lnTo>
                <a:lnTo>
                  <a:pt x="49631" y="812505"/>
                </a:lnTo>
                <a:lnTo>
                  <a:pt x="30154" y="777507"/>
                </a:lnTo>
                <a:lnTo>
                  <a:pt x="15483" y="739703"/>
                </a:lnTo>
                <a:lnTo>
                  <a:pt x="5588" y="699431"/>
                </a:lnTo>
                <a:lnTo>
                  <a:pt x="436" y="657029"/>
                </a:lnTo>
                <a:lnTo>
                  <a:pt x="0" y="612834"/>
                </a:lnTo>
                <a:lnTo>
                  <a:pt x="4246" y="567185"/>
                </a:lnTo>
                <a:lnTo>
                  <a:pt x="13147" y="520420"/>
                </a:lnTo>
                <a:lnTo>
                  <a:pt x="26670" y="472877"/>
                </a:lnTo>
                <a:lnTo>
                  <a:pt x="44785" y="424893"/>
                </a:lnTo>
                <a:lnTo>
                  <a:pt x="67462" y="376808"/>
                </a:lnTo>
                <a:lnTo>
                  <a:pt x="94670" y="328958"/>
                </a:lnTo>
                <a:lnTo>
                  <a:pt x="126380" y="281681"/>
                </a:lnTo>
                <a:lnTo>
                  <a:pt x="162560" y="235316"/>
                </a:lnTo>
                <a:lnTo>
                  <a:pt x="201844" y="191679"/>
                </a:lnTo>
                <a:lnTo>
                  <a:pt x="242821" y="152268"/>
                </a:lnTo>
                <a:lnTo>
                  <a:pt x="285162" y="117173"/>
                </a:lnTo>
                <a:lnTo>
                  <a:pt x="328537" y="86485"/>
                </a:lnTo>
                <a:lnTo>
                  <a:pt x="372618" y="60296"/>
                </a:lnTo>
                <a:lnTo>
                  <a:pt x="417074" y="38696"/>
                </a:lnTo>
                <a:lnTo>
                  <a:pt x="461576" y="21775"/>
                </a:lnTo>
                <a:lnTo>
                  <a:pt x="505797" y="9625"/>
                </a:lnTo>
                <a:lnTo>
                  <a:pt x="549406" y="2336"/>
                </a:lnTo>
                <a:lnTo>
                  <a:pt x="592074" y="0"/>
                </a:lnTo>
                <a:lnTo>
                  <a:pt x="633471" y="2705"/>
                </a:lnTo>
                <a:lnTo>
                  <a:pt x="673270" y="10545"/>
                </a:lnTo>
                <a:lnTo>
                  <a:pt x="711141" y="23608"/>
                </a:lnTo>
                <a:lnTo>
                  <a:pt x="746753" y="41987"/>
                </a:lnTo>
                <a:lnTo>
                  <a:pt x="779780" y="65771"/>
                </a:lnTo>
                <a:close/>
              </a:path>
            </a:pathLst>
          </a:custGeom>
          <a:ln w="3175">
            <a:solidFill>
              <a:srgbClr val="3364A3"/>
            </a:solidFill>
          </a:ln>
        </p:spPr>
        <p:txBody>
          <a:bodyPr wrap="square" lIns="0" tIns="0" rIns="0" bIns="0" rtlCol="0"/>
          <a:lstStyle/>
          <a:p>
            <a:endParaRPr sz="2855"/>
          </a:p>
        </p:txBody>
      </p:sp>
      <p:sp>
        <p:nvSpPr>
          <p:cNvPr id="48" name="object 48"/>
          <p:cNvSpPr txBox="1"/>
          <p:nvPr/>
        </p:nvSpPr>
        <p:spPr>
          <a:xfrm>
            <a:off x="5179388" y="4638734"/>
            <a:ext cx="620342" cy="195215"/>
          </a:xfrm>
          <a:prstGeom prst="rect">
            <a:avLst/>
          </a:prstGeom>
        </p:spPr>
        <p:txBody>
          <a:bodyPr vert="horz" wrap="square" lIns="0" tIns="24163" rIns="0" bIns="0" rtlCol="0">
            <a:spAutoFit/>
          </a:bodyPr>
          <a:lstStyle/>
          <a:p>
            <a:pPr marL="20136">
              <a:spcBef>
                <a:spcPts val="190"/>
              </a:spcBef>
            </a:pPr>
            <a:r>
              <a:rPr sz="1110" dirty="0">
                <a:latin typeface="Arial MT"/>
                <a:cs typeface="Arial MT"/>
              </a:rPr>
              <a:t>Cl</a:t>
            </a:r>
            <a:r>
              <a:rPr sz="1110" spc="8" dirty="0">
                <a:latin typeface="Arial MT"/>
                <a:cs typeface="Arial MT"/>
              </a:rPr>
              <a:t>uster </a:t>
            </a:r>
            <a:r>
              <a:rPr sz="1110" spc="16" dirty="0">
                <a:latin typeface="Arial MT"/>
                <a:cs typeface="Arial MT"/>
              </a:rPr>
              <a:t>1</a:t>
            </a:r>
            <a:endParaRPr sz="1110" dirty="0">
              <a:latin typeface="Arial MT"/>
              <a:cs typeface="Arial MT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9533554" y="4432679"/>
            <a:ext cx="620342" cy="195215"/>
          </a:xfrm>
          <a:prstGeom prst="rect">
            <a:avLst/>
          </a:prstGeom>
        </p:spPr>
        <p:txBody>
          <a:bodyPr vert="horz" wrap="square" lIns="0" tIns="24163" rIns="0" bIns="0" rtlCol="0">
            <a:spAutoFit/>
          </a:bodyPr>
          <a:lstStyle/>
          <a:p>
            <a:pPr marL="20136">
              <a:spcBef>
                <a:spcPts val="190"/>
              </a:spcBef>
            </a:pPr>
            <a:r>
              <a:rPr sz="1110" dirty="0">
                <a:latin typeface="Arial MT"/>
                <a:cs typeface="Arial MT"/>
              </a:rPr>
              <a:t>Cl</a:t>
            </a:r>
            <a:r>
              <a:rPr sz="1110" spc="8" dirty="0">
                <a:latin typeface="Arial MT"/>
                <a:cs typeface="Arial MT"/>
              </a:rPr>
              <a:t>uster </a:t>
            </a:r>
            <a:r>
              <a:rPr sz="1110" spc="16" dirty="0">
                <a:latin typeface="Arial MT"/>
                <a:cs typeface="Arial MT"/>
              </a:rPr>
              <a:t>2</a:t>
            </a:r>
            <a:endParaRPr sz="1110" dirty="0">
              <a:latin typeface="Arial MT"/>
              <a:cs typeface="Arial MT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C84ABA1-C828-0CFA-0B5C-C8F5C7F87F04}"/>
              </a:ext>
            </a:extLst>
          </p:cNvPr>
          <p:cNvSpPr txBox="1"/>
          <p:nvPr/>
        </p:nvSpPr>
        <p:spPr>
          <a:xfrm>
            <a:off x="5405773" y="2692561"/>
            <a:ext cx="4572000" cy="574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30219" marR="13088" indent="-305053" algn="ctr">
              <a:lnSpc>
                <a:spcPts val="1378"/>
              </a:lnSpc>
              <a:spcBef>
                <a:spcPts val="880"/>
              </a:spcBef>
            </a:pPr>
            <a:r>
              <a:rPr lang="en-US" spc="24" dirty="0">
                <a:latin typeface="Arial MT"/>
                <a:cs typeface="Arial MT"/>
              </a:rPr>
              <a:t>Clustering</a:t>
            </a:r>
          </a:p>
          <a:p>
            <a:pPr marL="330219" marR="13088" indent="-305053" algn="ctr">
              <a:lnSpc>
                <a:spcPts val="1378"/>
              </a:lnSpc>
              <a:spcBef>
                <a:spcPts val="880"/>
              </a:spcBef>
            </a:pPr>
            <a:r>
              <a:rPr lang="en-US" spc="24" dirty="0">
                <a:latin typeface="Arial MT"/>
                <a:cs typeface="Arial MT"/>
              </a:rPr>
              <a:t>Model</a:t>
            </a:r>
            <a:endParaRPr lang="en-US" dirty="0">
              <a:latin typeface="Arial MT"/>
              <a:cs typeface="Arial MT"/>
            </a:endParaRPr>
          </a:p>
        </p:txBody>
      </p:sp>
      <p:sp>
        <p:nvSpPr>
          <p:cNvPr id="56" name="object 48">
            <a:extLst>
              <a:ext uri="{FF2B5EF4-FFF2-40B4-BE49-F238E27FC236}">
                <a16:creationId xmlns:a16="http://schemas.microsoft.com/office/drawing/2014/main" id="{3EFE1FE3-B651-61EE-2C36-99A8241E949E}"/>
              </a:ext>
            </a:extLst>
          </p:cNvPr>
          <p:cNvSpPr/>
          <p:nvPr/>
        </p:nvSpPr>
        <p:spPr>
          <a:xfrm rot="16200000">
            <a:off x="6433569" y="2490571"/>
            <a:ext cx="322256" cy="806644"/>
          </a:xfrm>
          <a:custGeom>
            <a:avLst/>
            <a:gdLst/>
            <a:ahLst/>
            <a:cxnLst/>
            <a:rect l="l" t="t" r="r" b="b"/>
            <a:pathLst>
              <a:path w="203200" h="508635">
                <a:moveTo>
                  <a:pt x="0" y="379476"/>
                </a:moveTo>
                <a:lnTo>
                  <a:pt x="99441" y="508254"/>
                </a:lnTo>
                <a:lnTo>
                  <a:pt x="203073" y="382905"/>
                </a:lnTo>
                <a:lnTo>
                  <a:pt x="152400" y="382143"/>
                </a:lnTo>
                <a:lnTo>
                  <a:pt x="152430" y="380238"/>
                </a:lnTo>
                <a:lnTo>
                  <a:pt x="50673" y="380238"/>
                </a:lnTo>
                <a:lnTo>
                  <a:pt x="0" y="379476"/>
                </a:lnTo>
                <a:close/>
              </a:path>
              <a:path w="203200" h="508635">
                <a:moveTo>
                  <a:pt x="57150" y="0"/>
                </a:moveTo>
                <a:lnTo>
                  <a:pt x="50673" y="380238"/>
                </a:lnTo>
                <a:lnTo>
                  <a:pt x="152430" y="380238"/>
                </a:lnTo>
                <a:lnTo>
                  <a:pt x="158496" y="1524"/>
                </a:lnTo>
                <a:lnTo>
                  <a:pt x="57150" y="0"/>
                </a:lnTo>
                <a:close/>
              </a:path>
            </a:pathLst>
          </a:custGeom>
          <a:solidFill>
            <a:srgbClr val="719ECE"/>
          </a:solidFill>
        </p:spPr>
        <p:txBody>
          <a:bodyPr wrap="square" lIns="0" tIns="0" rIns="0" bIns="0" rtlCol="0"/>
          <a:lstStyle/>
          <a:p>
            <a:endParaRPr sz="2855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29D3B69C-26AF-3F6B-3645-914B4E91A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652" y="1358654"/>
            <a:ext cx="796021" cy="257280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3838F59-3066-F0FC-A533-4E934B288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5960876" y="4668673"/>
            <a:ext cx="633821" cy="183843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333523A-A663-C5D9-698D-9CF409BF6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6098" y="4766280"/>
            <a:ext cx="747456" cy="1213312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7500C5B-91ED-3161-F2E5-E731F2DC3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8899" y="4389604"/>
            <a:ext cx="2547879" cy="17826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0B6C9E-7267-7935-1D0F-9044CFE25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8899" y="1864773"/>
            <a:ext cx="2524184" cy="17826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278694-F341-CF2C-D26C-4EA27DD3F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in Supervised vs Unsupervised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4ECAC-2C8D-6AFA-6D9D-64B1F73FB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9476678" cy="477111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Supervised learning</a:t>
            </a:r>
          </a:p>
          <a:p>
            <a:r>
              <a:rPr lang="en-US" dirty="0"/>
              <a:t>A loss function is used to evaluates how well the model </a:t>
            </a:r>
            <a:r>
              <a:rPr lang="en-US" dirty="0">
                <a:solidFill>
                  <a:srgbClr val="C00000"/>
                </a:solidFill>
              </a:rPr>
              <a:t>predict outputs </a:t>
            </a:r>
            <a:r>
              <a:rPr lang="en-US" dirty="0"/>
              <a:t>by comparing </a:t>
            </a:r>
            <a:r>
              <a:rPr lang="en-US" dirty="0">
                <a:solidFill>
                  <a:srgbClr val="C00000"/>
                </a:solidFill>
              </a:rPr>
              <a:t>predicted labels</a:t>
            </a:r>
            <a:r>
              <a:rPr lang="en-US" dirty="0"/>
              <a:t> and </a:t>
            </a:r>
            <a:r>
              <a:rPr lang="en-US" dirty="0">
                <a:solidFill>
                  <a:srgbClr val="C00000"/>
                </a:solidFill>
              </a:rPr>
              <a:t>real labels </a:t>
            </a:r>
          </a:p>
          <a:p>
            <a:r>
              <a:rPr lang="en-US" dirty="0">
                <a:solidFill>
                  <a:srgbClr val="C00000"/>
                </a:solidFill>
              </a:rPr>
              <a:t>After training </a:t>
            </a:r>
            <a:r>
              <a:rPr lang="en-US" dirty="0"/>
              <a:t>and testing the model, we </a:t>
            </a:r>
            <a:r>
              <a:rPr lang="en-US" dirty="0">
                <a:solidFill>
                  <a:srgbClr val="C00000"/>
                </a:solidFill>
              </a:rPr>
              <a:t>don’t care about the loss </a:t>
            </a:r>
            <a:r>
              <a:rPr lang="en-US" dirty="0"/>
              <a:t>function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Unsupervised learning</a:t>
            </a:r>
          </a:p>
          <a:p>
            <a:r>
              <a:rPr lang="en-US" dirty="0"/>
              <a:t>There are </a:t>
            </a:r>
            <a:r>
              <a:rPr lang="en-US" dirty="0">
                <a:solidFill>
                  <a:srgbClr val="C00000"/>
                </a:solidFill>
              </a:rPr>
              <a:t>no labels</a:t>
            </a:r>
            <a:r>
              <a:rPr lang="en-US" dirty="0"/>
              <a:t> and the loss function evaluates how well the model identifies </a:t>
            </a:r>
            <a:r>
              <a:rPr lang="en-US" dirty="0">
                <a:solidFill>
                  <a:srgbClr val="C00000"/>
                </a:solidFill>
              </a:rPr>
              <a:t>patterns</a:t>
            </a:r>
            <a:r>
              <a:rPr lang="en-US" dirty="0"/>
              <a:t> and </a:t>
            </a:r>
            <a:r>
              <a:rPr lang="en-US" dirty="0">
                <a:solidFill>
                  <a:srgbClr val="C00000"/>
                </a:solidFill>
              </a:rPr>
              <a:t>relations</a:t>
            </a:r>
            <a:r>
              <a:rPr lang="en-US" dirty="0"/>
              <a:t> in data.</a:t>
            </a:r>
          </a:p>
          <a:p>
            <a:r>
              <a:rPr lang="en-US" dirty="0"/>
              <a:t>Since there is no external label, </a:t>
            </a:r>
            <a:r>
              <a:rPr lang="en-US" dirty="0">
                <a:solidFill>
                  <a:srgbClr val="C00000"/>
                </a:solidFill>
              </a:rPr>
              <a:t>loss</a:t>
            </a:r>
            <a:r>
              <a:rPr lang="en-US" dirty="0"/>
              <a:t> function itself is the </a:t>
            </a:r>
            <a:r>
              <a:rPr lang="en-US" dirty="0">
                <a:solidFill>
                  <a:srgbClr val="C00000"/>
                </a:solidFill>
              </a:rPr>
              <a:t>goal</a:t>
            </a:r>
          </a:p>
          <a:p>
            <a:r>
              <a:rPr lang="en-US" dirty="0"/>
              <a:t>The loss function serves as a representation of the </a:t>
            </a:r>
            <a:r>
              <a:rPr lang="en-US" dirty="0">
                <a:solidFill>
                  <a:srgbClr val="C00000"/>
                </a:solidFill>
              </a:rPr>
              <a:t>data structure </a:t>
            </a:r>
            <a:r>
              <a:rPr lang="en-US" dirty="0"/>
              <a:t>the model aims to capture.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F256-D198-87E9-DB20-C3CF5C539358}"/>
              </a:ext>
            </a:extLst>
          </p:cNvPr>
          <p:cNvSpPr txBox="1"/>
          <p:nvPr/>
        </p:nvSpPr>
        <p:spPr>
          <a:xfrm>
            <a:off x="10314879" y="1640959"/>
            <a:ext cx="13470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12276213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95250" y="18755"/>
            <a:ext cx="10831830" cy="1325563"/>
          </a:xfrm>
        </p:spPr>
        <p:txBody>
          <a:bodyPr>
            <a:normAutofit/>
          </a:bodyPr>
          <a:lstStyle/>
          <a:p>
            <a:pPr marL="20136">
              <a:spcBef>
                <a:spcPts val="214"/>
              </a:spcBef>
            </a:pPr>
            <a:r>
              <a:rPr lang="en-US" altLang="en-US" dirty="0"/>
              <a:t>Example of Unsupervised Learning- </a:t>
            </a:r>
            <a:r>
              <a:rPr lang="en-US" dirty="0"/>
              <a:t>Clustering</a:t>
            </a:r>
          </a:p>
        </p:txBody>
      </p:sp>
      <p:sp>
        <p:nvSpPr>
          <p:cNvPr id="706563" name="Rectangle 3"/>
          <p:cNvSpPr>
            <a:spLocks noGrp="1" noChangeArrowheads="1"/>
          </p:cNvSpPr>
          <p:nvPr>
            <p:ph idx="1"/>
          </p:nvPr>
        </p:nvSpPr>
        <p:spPr>
          <a:xfrm>
            <a:off x="0" y="1412898"/>
            <a:ext cx="7402814" cy="5125062"/>
          </a:xfrm>
        </p:spPr>
        <p:txBody>
          <a:bodyPr>
            <a:normAutofit/>
          </a:bodyPr>
          <a:lstStyle/>
          <a:p>
            <a:r>
              <a:rPr lang="en-US" altLang="ja-JP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 is often an </a:t>
            </a:r>
            <a:r>
              <a:rPr lang="en-US" altLang="ja-JP" sz="24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unsupervised learning </a:t>
            </a:r>
            <a:r>
              <a:rPr lang="en-US" altLang="ja-JP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task</a:t>
            </a:r>
            <a:r>
              <a:rPr lang="en-US" altLang="ja-JP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</a:t>
            </a:r>
            <a:r>
              <a:rPr lang="en-US" altLang="ja-JP" sz="24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class values </a:t>
            </a:r>
            <a:r>
              <a:rPr lang="en-US" altLang="ja-JP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(labels) indicate group of the data instances. </a:t>
            </a:r>
          </a:p>
          <a:p>
            <a:pPr>
              <a:lnSpc>
                <a:spcPct val="90000"/>
              </a:lnSpc>
            </a:pPr>
            <a:endParaRPr lang="en-US" altLang="ja-JP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ja-JP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 is a technique for finding </a:t>
            </a:r>
            <a:r>
              <a:rPr lang="en-US" altLang="ja-JP" sz="24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 groups</a:t>
            </a:r>
            <a:r>
              <a:rPr lang="en-US" altLang="ja-JP" sz="24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data, called </a:t>
            </a:r>
            <a:r>
              <a:rPr lang="en-US" altLang="ja-JP" sz="24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clusters</a:t>
            </a:r>
          </a:p>
          <a:p>
            <a:pPr>
              <a:lnSpc>
                <a:spcPct val="90000"/>
              </a:lnSpc>
            </a:pPr>
            <a:endParaRPr lang="en-US" altLang="ja-JP" sz="20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endParaRPr lang="en-US" altLang="ja-JP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E87B524-0916-AEB4-AAE2-7D64102FD1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404100" y="2845346"/>
          <a:ext cx="4527550" cy="3950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3187800" imgH="2781360" progId="">
                  <p:embed/>
                </p:oleObj>
              </mc:Choice>
              <mc:Fallback>
                <p:oleObj name="PBrush" r:id="rId2" imgW="3187800" imgH="2781360" progId="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DE87B524-0916-AEB4-AAE2-7D64102FD1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04100" y="2845346"/>
                        <a:ext cx="4527550" cy="3950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7E37D3D-9449-CC18-0C29-6200B408B5BE}"/>
              </a:ext>
            </a:extLst>
          </p:cNvPr>
          <p:cNvSpPr txBox="1"/>
          <p:nvPr/>
        </p:nvSpPr>
        <p:spPr>
          <a:xfrm>
            <a:off x="7677151" y="2231137"/>
            <a:ext cx="1638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accent1"/>
                </a:solidFill>
              </a:rPr>
              <a:t>Clustering Type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4F1BC2-E1B0-7EA9-E34E-B1FCD708DA47}"/>
              </a:ext>
            </a:extLst>
          </p:cNvPr>
          <p:cNvSpPr txBox="1"/>
          <p:nvPr/>
        </p:nvSpPr>
        <p:spPr>
          <a:xfrm>
            <a:off x="9867902" y="2005310"/>
            <a:ext cx="20637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accent1"/>
                </a:solidFill>
              </a:rPr>
              <a:t>Features used to recognize similarity of clusters</a:t>
            </a:r>
            <a:endParaRPr lang="en-US" dirty="0">
              <a:solidFill>
                <a:schemeClr val="accent1"/>
              </a:solidFill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3AAC5E7-4A7E-84B6-EF68-57FB35A0DD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9736676"/>
              </p:ext>
            </p:extLst>
          </p:nvPr>
        </p:nvGraphicFramePr>
        <p:xfrm>
          <a:off x="2097072" y="3975429"/>
          <a:ext cx="3537590" cy="2517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479760" imgH="2476440" progId="">
                  <p:embed/>
                </p:oleObj>
              </mc:Choice>
              <mc:Fallback>
                <p:oleObj name="PBrush" r:id="rId4" imgW="3479760" imgH="247644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C9EAA3EB-535C-EDFA-8E01-4CC925A1D8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97072" y="3975429"/>
                        <a:ext cx="3537590" cy="2517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40770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3300"/>
                </a:solidFill>
              </a:rPr>
              <a:t>Distance as Loss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14375" y="1690688"/>
            <a:ext cx="6410325" cy="4868440"/>
          </a:xfrm>
        </p:spPr>
        <p:txBody>
          <a:bodyPr>
            <a:normAutofit/>
          </a:bodyPr>
          <a:lstStyle/>
          <a:p>
            <a:r>
              <a:rPr lang="en-US" altLang="en-US" dirty="0">
                <a:solidFill>
                  <a:srgbClr val="C00000"/>
                </a:solidFill>
              </a:rPr>
              <a:t>Similarity</a:t>
            </a:r>
            <a:r>
              <a:rPr lang="en-US" altLang="en-US" dirty="0"/>
              <a:t> indicates </a:t>
            </a:r>
            <a:r>
              <a:rPr lang="en-US" altLang="en-US" dirty="0">
                <a:solidFill>
                  <a:srgbClr val="C00000"/>
                </a:solidFill>
              </a:rPr>
              <a:t>less distance </a:t>
            </a:r>
            <a:r>
              <a:rPr lang="en-US" altLang="en-US" dirty="0"/>
              <a:t>between </a:t>
            </a:r>
            <a:r>
              <a:rPr lang="en-US" altLang="en-US" dirty="0">
                <a:solidFill>
                  <a:srgbClr val="C00000"/>
                </a:solidFill>
              </a:rPr>
              <a:t>attributes</a:t>
            </a:r>
            <a:r>
              <a:rPr lang="en-US" altLang="en-US" dirty="0"/>
              <a:t> (features) of two data points</a:t>
            </a:r>
          </a:p>
          <a:p>
            <a:r>
              <a:rPr lang="en-US" altLang="en-US" b="1" dirty="0"/>
              <a:t>Goal</a:t>
            </a:r>
            <a:r>
              <a:rPr lang="en-US" altLang="en-US" dirty="0"/>
              <a:t>: </a:t>
            </a:r>
            <a:r>
              <a:rPr lang="en-US" altLang="en-US" dirty="0">
                <a:solidFill>
                  <a:srgbClr val="C00000"/>
                </a:solidFill>
              </a:rPr>
              <a:t>Least</a:t>
            </a:r>
            <a:r>
              <a:rPr lang="en-US" altLang="en-US" dirty="0"/>
              <a:t> within-cluster </a:t>
            </a:r>
            <a:r>
              <a:rPr lang="en-US" altLang="en-US" dirty="0">
                <a:solidFill>
                  <a:srgbClr val="C00000"/>
                </a:solidFill>
              </a:rPr>
              <a:t>distance</a:t>
            </a:r>
            <a:r>
              <a:rPr lang="en-US" altLang="en-US" dirty="0"/>
              <a:t>  </a:t>
            </a:r>
          </a:p>
          <a:p>
            <a:r>
              <a:rPr lang="en-US" altLang="en-US" dirty="0"/>
              <a:t>Distance measures can be used as the </a:t>
            </a:r>
            <a:r>
              <a:rPr lang="en-US" altLang="en-US" dirty="0">
                <a:solidFill>
                  <a:srgbClr val="C00000"/>
                </a:solidFill>
              </a:rPr>
              <a:t>Loss Function </a:t>
            </a:r>
            <a:r>
              <a:rPr lang="en-US" altLang="en-US" dirty="0"/>
              <a:t>in clustering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dirty="0"/>
          </a:p>
        </p:txBody>
      </p:sp>
      <p:pic>
        <p:nvPicPr>
          <p:cNvPr id="3" name="Picture 2" descr="1615.png">
            <a:extLst>
              <a:ext uri="{FF2B5EF4-FFF2-40B4-BE49-F238E27FC236}">
                <a16:creationId xmlns:a16="http://schemas.microsoft.com/office/drawing/2014/main" id="{BE041805-1105-B937-C627-60BF83C9D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230" y="2557911"/>
            <a:ext cx="4377675" cy="4001217"/>
          </a:xfrm>
          <a:prstGeom prst="rect">
            <a:avLst/>
          </a:prstGeom>
        </p:spPr>
      </p:pic>
      <p:sp>
        <p:nvSpPr>
          <p:cNvPr id="8" name="Text Box 3">
            <a:extLst>
              <a:ext uri="{FF2B5EF4-FFF2-40B4-BE49-F238E27FC236}">
                <a16:creationId xmlns:a16="http://schemas.microsoft.com/office/drawing/2014/main" id="{9FCFA7E0-FAE8-BCD0-DAC8-C03D4BAD9B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95" y="4184551"/>
            <a:ext cx="2879314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</a:t>
            </a: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Euclidean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Manhattan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FF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…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Object 4">
                <a:extLst>
                  <a:ext uri="{FF2B5EF4-FFF2-40B4-BE49-F238E27FC236}">
                    <a16:creationId xmlns:a16="http://schemas.microsoft.com/office/drawing/2014/main" id="{6245C10A-75B8-1ACD-02B8-3DEA7C0FAFDB}"/>
                  </a:ext>
                </a:extLst>
              </p:cNvPr>
              <p:cNvSpPr txBox="1"/>
              <p:nvPr/>
            </p:nvSpPr>
            <p:spPr bwMode="auto">
              <a:xfrm>
                <a:off x="4094395" y="4363754"/>
                <a:ext cx="4859511" cy="49035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lang="en-US" sz="14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  <m:sSup>
                            <m:sSup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9" name="Object 4">
                <a:extLst>
                  <a:ext uri="{FF2B5EF4-FFF2-40B4-BE49-F238E27FC236}">
                    <a16:creationId xmlns:a16="http://schemas.microsoft.com/office/drawing/2014/main" id="{6245C10A-75B8-1ACD-02B8-3DEA7C0FAF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094395" y="4363754"/>
                <a:ext cx="4859511" cy="490351"/>
              </a:xfrm>
              <a:prstGeom prst="rect">
                <a:avLst/>
              </a:prstGeom>
              <a:blipFill>
                <a:blip r:embed="rId4"/>
                <a:stretch>
                  <a:fillRect b="-80000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Object 5">
                <a:extLst>
                  <a:ext uri="{FF2B5EF4-FFF2-40B4-BE49-F238E27FC236}">
                    <a16:creationId xmlns:a16="http://schemas.microsoft.com/office/drawing/2014/main" id="{1EDE2E78-6FDD-A855-C5E3-2675A6EE47C7}"/>
                  </a:ext>
                </a:extLst>
              </p:cNvPr>
              <p:cNvSpPr txBox="1"/>
              <p:nvPr/>
            </p:nvSpPr>
            <p:spPr bwMode="auto">
              <a:xfrm>
                <a:off x="4094395" y="5190836"/>
                <a:ext cx="2724349" cy="41625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)=|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 =</m:t>
                      </m:r>
                      <m:nary>
                        <m:naryPr>
                          <m:chr m:val="∑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0" name="Object 5">
                <a:extLst>
                  <a:ext uri="{FF2B5EF4-FFF2-40B4-BE49-F238E27FC236}">
                    <a16:creationId xmlns:a16="http://schemas.microsoft.com/office/drawing/2014/main" id="{1EDE2E78-6FDD-A855-C5E3-2675A6EE47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094395" y="5190836"/>
                <a:ext cx="2724349" cy="416250"/>
              </a:xfrm>
              <a:prstGeom prst="rect">
                <a:avLst/>
              </a:prstGeom>
              <a:blipFill>
                <a:blip r:embed="rId5"/>
                <a:stretch>
                  <a:fillRect b="-60294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59227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376A5-BD81-FDF7-C566-2B90E747D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Partitioning Data based on Distance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EE6C7-8701-D4D1-896E-FAB11C58D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00" y="1985644"/>
            <a:ext cx="10968990" cy="4667251"/>
          </a:xfrm>
        </p:spPr>
        <p:txBody>
          <a:bodyPr>
            <a:normAutofit/>
          </a:bodyPr>
          <a:lstStyle/>
          <a:p>
            <a:r>
              <a:rPr lang="en-US" sz="2600" b="1" dirty="0"/>
              <a:t>Problem</a:t>
            </a:r>
            <a:r>
              <a:rPr lang="en-US" sz="2600" dirty="0"/>
              <a:t>: Exploring all possible partitions of the data (NP-hard problem) is </a:t>
            </a:r>
            <a:r>
              <a:rPr lang="en-US" sz="2600" dirty="0">
                <a:solidFill>
                  <a:srgbClr val="C00000"/>
                </a:solidFill>
              </a:rPr>
              <a:t>not feasible </a:t>
            </a:r>
            <a:r>
              <a:rPr lang="en-US" sz="2600" dirty="0"/>
              <a:t>for large number of datapoints.</a:t>
            </a:r>
          </a:p>
          <a:p>
            <a:endParaRPr lang="en-US" altLang="en-US" sz="2600" dirty="0">
              <a:solidFill>
                <a:srgbClr val="C00000"/>
              </a:solidFill>
            </a:endParaRPr>
          </a:p>
          <a:p>
            <a:r>
              <a:rPr lang="en-US" sz="2600" b="1" dirty="0"/>
              <a:t>Solution</a:t>
            </a:r>
            <a:r>
              <a:rPr lang="en-US" sz="2600" dirty="0">
                <a:solidFill>
                  <a:srgbClr val="C00000"/>
                </a:solidFill>
              </a:rPr>
              <a:t>: </a:t>
            </a:r>
            <a:r>
              <a:rPr lang="en-US" sz="2600" dirty="0"/>
              <a:t>A </a:t>
            </a:r>
            <a:r>
              <a:rPr lang="en-US" sz="2600" dirty="0">
                <a:solidFill>
                  <a:srgbClr val="C00000"/>
                </a:solidFill>
              </a:rPr>
              <a:t>greedy</a:t>
            </a:r>
            <a:r>
              <a:rPr lang="en-US" sz="2600" dirty="0"/>
              <a:t> algorithm is an iterative problem-solving technique that makes the </a:t>
            </a:r>
            <a:r>
              <a:rPr lang="en-US" sz="2600" dirty="0">
                <a:solidFill>
                  <a:srgbClr val="C00000"/>
                </a:solidFill>
              </a:rPr>
              <a:t>best local choice</a:t>
            </a:r>
            <a:r>
              <a:rPr lang="en-US" sz="2600" dirty="0"/>
              <a:t> at </a:t>
            </a:r>
            <a:r>
              <a:rPr lang="en-US" sz="2600" dirty="0">
                <a:solidFill>
                  <a:srgbClr val="C00000"/>
                </a:solidFill>
              </a:rPr>
              <a:t>each step </a:t>
            </a:r>
            <a:r>
              <a:rPr lang="en-US" sz="2600" dirty="0"/>
              <a:t>to find a solution in a </a:t>
            </a:r>
            <a:r>
              <a:rPr lang="en-US" sz="2600" dirty="0">
                <a:solidFill>
                  <a:srgbClr val="C00000"/>
                </a:solidFill>
              </a:rPr>
              <a:t>reasonable time</a:t>
            </a:r>
          </a:p>
          <a:p>
            <a:endParaRPr lang="en-US" altLang="en-US" sz="2600" dirty="0">
              <a:solidFill>
                <a:srgbClr val="C00000"/>
              </a:solidFill>
            </a:endParaRPr>
          </a:p>
          <a:p>
            <a:endParaRPr lang="en-US" altLang="en-US" sz="2600" dirty="0">
              <a:solidFill>
                <a:srgbClr val="C00000"/>
              </a:solidFill>
            </a:endParaRPr>
          </a:p>
          <a:p>
            <a:endParaRPr lang="en-US" altLang="en-US" sz="2600" dirty="0">
              <a:solidFill>
                <a:srgbClr val="C00000"/>
              </a:solidFill>
            </a:endParaRPr>
          </a:p>
          <a:p>
            <a:endParaRPr lang="en-US" altLang="en-US" sz="2600" dirty="0">
              <a:solidFill>
                <a:srgbClr val="C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C876D-EF1F-87F1-2175-D41DF17B8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6648" y="4319269"/>
            <a:ext cx="3705742" cy="18195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C822D7-CE76-E838-7138-74E414F5E97D}"/>
              </a:ext>
            </a:extLst>
          </p:cNvPr>
          <p:cNvSpPr txBox="1"/>
          <p:nvPr/>
        </p:nvSpPr>
        <p:spPr>
          <a:xfrm>
            <a:off x="8174934" y="6283563"/>
            <a:ext cx="3140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Example: find the biggest path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1DAEF1-E13F-AF28-7BA8-4F9D40676927}"/>
              </a:ext>
            </a:extLst>
          </p:cNvPr>
          <p:cNvSpPr txBox="1"/>
          <p:nvPr/>
        </p:nvSpPr>
        <p:spPr>
          <a:xfrm>
            <a:off x="1105853" y="4814427"/>
            <a:ext cx="60979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Sometimes, a greedy strategy </a:t>
            </a:r>
            <a:r>
              <a:rPr lang="en-US" sz="2400" dirty="0">
                <a:solidFill>
                  <a:srgbClr val="C00000"/>
                </a:solidFill>
              </a:rPr>
              <a:t>does not </a:t>
            </a:r>
            <a:r>
              <a:rPr lang="en-US" sz="2400" dirty="0"/>
              <a:t>produce a </a:t>
            </a:r>
            <a:r>
              <a:rPr lang="en-US" sz="2400" dirty="0">
                <a:solidFill>
                  <a:srgbClr val="C00000"/>
                </a:solidFill>
              </a:rPr>
              <a:t>global optimal </a:t>
            </a:r>
            <a:r>
              <a:rPr lang="en-US" sz="2400" dirty="0"/>
              <a:t>solution but just can yield </a:t>
            </a:r>
            <a:r>
              <a:rPr lang="en-US" sz="2400" dirty="0">
                <a:solidFill>
                  <a:srgbClr val="C00000"/>
                </a:solidFill>
              </a:rPr>
              <a:t>locally optimal outcomes</a:t>
            </a:r>
            <a:r>
              <a:rPr lang="en-US" sz="2400" dirty="0"/>
              <a:t>.</a:t>
            </a:r>
            <a:endParaRPr lang="en-US" alt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3916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46325" y="492126"/>
            <a:ext cx="7296150" cy="49847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K-Means Clustering Algorithm 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487364" y="3443101"/>
            <a:ext cx="10496549" cy="3278306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120000"/>
              </a:lnSpc>
              <a:buNone/>
            </a:pP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Given </a:t>
            </a:r>
            <a:r>
              <a:rPr lang="en-US" altLang="zh-CN" sz="2400" i="1" dirty="0">
                <a:solidFill>
                  <a:srgbClr val="C00000"/>
                </a:solidFill>
                <a:latin typeface="Tahoma" charset="0"/>
                <a:ea typeface="SimSun" charset="0"/>
                <a:cs typeface="SimSun" charset="0"/>
              </a:rPr>
              <a:t>k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as number of clusters (Hyper-parameter):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Select </a:t>
            </a:r>
            <a:r>
              <a:rPr lang="en-US" altLang="zh-CN" i="1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k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</a:t>
            </a:r>
            <a:r>
              <a:rPr lang="en-US" altLang="zh-CN" dirty="0">
                <a:solidFill>
                  <a:srgbClr val="C00000"/>
                </a:solidFill>
                <a:latin typeface="Tahoma" charset="0"/>
                <a:ea typeface="SimSun" charset="0"/>
                <a:cs typeface="SimSun" charset="0"/>
              </a:rPr>
              <a:t>random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data points as initial centroid (cluster representative)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Repeat:</a:t>
            </a:r>
          </a:p>
          <a:p>
            <a:pPr marL="1143000" lvl="1" indent="-457200" eaLnBrk="1" hangingPunct="1">
              <a:lnSpc>
                <a:spcPct val="120000"/>
              </a:lnSpc>
              <a:buFont typeface="+mj-lt"/>
              <a:buAutoNum type="arabicPeriod"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Assign each data point to the </a:t>
            </a:r>
            <a:r>
              <a:rPr lang="en-US" altLang="zh-CN" dirty="0">
                <a:solidFill>
                  <a:srgbClr val="C00000"/>
                </a:solidFill>
                <a:latin typeface="Tahoma" charset="0"/>
                <a:ea typeface="SimSun" charset="0"/>
                <a:cs typeface="SimSun" charset="0"/>
              </a:rPr>
              <a:t>nearest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centroid</a:t>
            </a:r>
          </a:p>
          <a:p>
            <a:pPr marL="1143000" lvl="1" indent="-457200" eaLnBrk="1" hangingPunct="1">
              <a:lnSpc>
                <a:spcPct val="120000"/>
              </a:lnSpc>
              <a:buFont typeface="+mj-lt"/>
              <a:buAutoNum type="arabicPeriod"/>
            </a:pPr>
            <a:r>
              <a:rPr lang="en-US" altLang="zh-CN" dirty="0">
                <a:solidFill>
                  <a:srgbClr val="C00000"/>
                </a:solidFill>
                <a:latin typeface="Tahoma" charset="0"/>
                <a:ea typeface="SimSun" charset="0"/>
                <a:cs typeface="SimSun" charset="0"/>
              </a:rPr>
              <a:t>Recompute centroid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of each cluster using </a:t>
            </a:r>
            <a:r>
              <a:rPr lang="en-US" altLang="zh-CN" dirty="0">
                <a:solidFill>
                  <a:srgbClr val="C00000"/>
                </a:solidFill>
                <a:latin typeface="Tahoma" charset="0"/>
                <a:ea typeface="SimSun" charset="0"/>
                <a:cs typeface="SimSun" charset="0"/>
              </a:rPr>
              <a:t>mean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values of features 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Until </a:t>
            </a:r>
            <a:r>
              <a:rPr lang="en-US" altLang="zh-CN" dirty="0">
                <a:solidFill>
                  <a:srgbClr val="C00000"/>
                </a:solidFill>
                <a:latin typeface="Tahoma" charset="0"/>
                <a:ea typeface="SimSun" charset="0"/>
                <a:cs typeface="SimSun" charset="0"/>
              </a:rPr>
              <a:t>convergence criteria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is met (stability of centroids)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29347B-DC2A-FC97-B986-7BBC1760D741}"/>
              </a:ext>
            </a:extLst>
          </p:cNvPr>
          <p:cNvSpPr txBox="1"/>
          <p:nvPr/>
        </p:nvSpPr>
        <p:spPr>
          <a:xfrm>
            <a:off x="487364" y="1396564"/>
            <a:ext cx="822229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600" b="1" dirty="0">
                <a:ea typeface="SimSun" charset="0"/>
                <a:cs typeface="SimSun" charset="0"/>
              </a:rPr>
              <a:t>A Greedy Idea</a:t>
            </a:r>
            <a:r>
              <a:rPr lang="en-US" altLang="zh-CN" sz="2600" dirty="0">
                <a:ea typeface="SimSun" charset="0"/>
                <a:cs typeface="SimSun" charset="0"/>
              </a:rPr>
              <a:t>: In </a:t>
            </a:r>
            <a:r>
              <a:rPr lang="en-US" altLang="zh-CN" sz="2600" dirty="0">
                <a:solidFill>
                  <a:srgbClr val="C00000"/>
                </a:solidFill>
                <a:ea typeface="SimSun" charset="0"/>
                <a:cs typeface="SimSun" charset="0"/>
              </a:rPr>
              <a:t>each iteration </a:t>
            </a:r>
            <a:r>
              <a:rPr lang="en-US" altLang="zh-CN" sz="2600" dirty="0">
                <a:ea typeface="SimSun" charset="0"/>
                <a:cs typeface="SimSun" charset="0"/>
              </a:rPr>
              <a:t>try to move to the </a:t>
            </a:r>
            <a:r>
              <a:rPr lang="en-US" altLang="zh-CN" sz="2600" dirty="0">
                <a:solidFill>
                  <a:srgbClr val="C00000"/>
                </a:solidFill>
                <a:ea typeface="SimSun" charset="0"/>
                <a:cs typeface="SimSun" charset="0"/>
              </a:rPr>
              <a:t>center of clusters</a:t>
            </a:r>
            <a:r>
              <a:rPr lang="en-US" altLang="zh-CN" sz="2600" dirty="0">
                <a:ea typeface="SimSun" charset="0"/>
                <a:cs typeface="SimSun" charset="0"/>
              </a:rPr>
              <a:t> using average of features (mean). During multiple iterations, the </a:t>
            </a:r>
            <a:r>
              <a:rPr lang="en-US" altLang="zh-CN" sz="2600" dirty="0">
                <a:solidFill>
                  <a:srgbClr val="C00000"/>
                </a:solidFill>
                <a:ea typeface="SimSun" charset="0"/>
                <a:cs typeface="SimSun" charset="0"/>
              </a:rPr>
              <a:t>average</a:t>
            </a:r>
            <a:r>
              <a:rPr lang="en-US" altLang="zh-CN" sz="2600" dirty="0">
                <a:ea typeface="SimSun" charset="0"/>
                <a:cs typeface="SimSun" charset="0"/>
              </a:rPr>
              <a:t> moves to the center of a </a:t>
            </a:r>
            <a:r>
              <a:rPr lang="en-US" altLang="zh-CN" sz="2600" dirty="0">
                <a:solidFill>
                  <a:srgbClr val="C00000"/>
                </a:solidFill>
                <a:ea typeface="SimSun" charset="0"/>
                <a:cs typeface="SimSun" charset="0"/>
              </a:rPr>
              <a:t>dense</a:t>
            </a:r>
            <a:r>
              <a:rPr lang="en-US" altLang="zh-CN" sz="2600" dirty="0">
                <a:ea typeface="SimSun" charset="0"/>
                <a:cs typeface="SimSun" charset="0"/>
              </a:rPr>
              <a:t> region of datapoints</a:t>
            </a:r>
            <a:endParaRPr lang="en-US" sz="2600" dirty="0"/>
          </a:p>
        </p:txBody>
      </p:sp>
      <p:pic>
        <p:nvPicPr>
          <p:cNvPr id="2" name="Picture 1" descr="A collage of different stages of round and round&#10;&#10;Description automatically generated">
            <a:extLst>
              <a:ext uri="{FF2B5EF4-FFF2-40B4-BE49-F238E27FC236}">
                <a16:creationId xmlns:a16="http://schemas.microsoft.com/office/drawing/2014/main" id="{14E98255-3858-CFCD-58D5-E5416D0A16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991" y="1104929"/>
            <a:ext cx="2532153" cy="283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2094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524000" y="1"/>
            <a:ext cx="9144000" cy="742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/>
            </a:pPr>
            <a:r>
              <a:rPr lang="en-US" sz="4000" dirty="0"/>
              <a:t>Sample of K-means with two cluster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420406-FF2E-9332-6D70-7A5AEAEBEC0B}"/>
              </a:ext>
            </a:extLst>
          </p:cNvPr>
          <p:cNvSpPr txBox="1"/>
          <p:nvPr/>
        </p:nvSpPr>
        <p:spPr>
          <a:xfrm>
            <a:off x="1167130" y="1718677"/>
            <a:ext cx="8394700" cy="72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b="1" dirty="0">
                <a:latin typeface="Arial" charset="0"/>
                <a:cs typeface="Arial" charset="0"/>
              </a:rPr>
              <a:t>Features: </a:t>
            </a:r>
            <a:r>
              <a:rPr lang="en-US" dirty="0">
                <a:latin typeface="Arial" charset="0"/>
                <a:cs typeface="Arial" charset="0"/>
              </a:rPr>
              <a:t>height(cm) and weight (kg) </a:t>
            </a:r>
          </a:p>
          <a:p>
            <a:pPr eaLnBrk="0" fontAlgn="base" hangingPunct="0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b="1" dirty="0">
                <a:latin typeface="Arial" charset="0"/>
                <a:cs typeface="Arial" charset="0"/>
              </a:rPr>
              <a:t>No Labels</a:t>
            </a:r>
            <a:endParaRPr lang="en-US" dirty="0">
              <a:latin typeface="Arial" charset="0"/>
              <a:cs typeface="Arial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946AC4-84BC-7A92-5C03-682B64393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964" y="2356667"/>
            <a:ext cx="6824102" cy="3952693"/>
          </a:xfrm>
          <a:prstGeom prst="rect">
            <a:avLst/>
          </a:prstGeom>
        </p:spPr>
      </p:pic>
      <p:graphicFrame>
        <p:nvGraphicFramePr>
          <p:cNvPr id="13" name="Content Placeholder 3">
            <a:extLst>
              <a:ext uri="{FF2B5EF4-FFF2-40B4-BE49-F238E27FC236}">
                <a16:creationId xmlns:a16="http://schemas.microsoft.com/office/drawing/2014/main" id="{7F8FF14F-E472-1E23-1273-70D9C80AE4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3918078"/>
              </p:ext>
            </p:extLst>
          </p:nvPr>
        </p:nvGraphicFramePr>
        <p:xfrm>
          <a:off x="1252542" y="2722524"/>
          <a:ext cx="2462208" cy="2257236"/>
        </p:xfrm>
        <a:graphic>
          <a:graphicData uri="http://schemas.openxmlformats.org/drawingml/2006/table">
            <a:tbl>
              <a:tblPr firstRow="1" bandRow="1"/>
              <a:tblGrid>
                <a:gridCol w="1189564">
                  <a:extLst>
                    <a:ext uri="{9D8B030D-6E8A-4147-A177-3AD203B41FA5}">
                      <a16:colId xmlns:a16="http://schemas.microsoft.com/office/drawing/2014/main" val="814285455"/>
                    </a:ext>
                  </a:extLst>
                </a:gridCol>
                <a:gridCol w="1272644">
                  <a:extLst>
                    <a:ext uri="{9D8B030D-6E8A-4147-A177-3AD203B41FA5}">
                      <a16:colId xmlns:a16="http://schemas.microsoft.com/office/drawing/2014/main" val="2985561230"/>
                    </a:ext>
                  </a:extLst>
                </a:gridCol>
              </a:tblGrid>
              <a:tr h="33847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Weight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DADA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Height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DAD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76398"/>
                  </a:ext>
                </a:extLst>
              </a:tr>
              <a:tr h="33847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175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5459885"/>
                  </a:ext>
                </a:extLst>
              </a:tr>
              <a:tr h="33847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176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9390"/>
                  </a:ext>
                </a:extLst>
              </a:tr>
              <a:tr h="33847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6D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174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6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5506261"/>
                  </a:ext>
                </a:extLst>
              </a:tr>
              <a:tr h="33847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173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048052"/>
                  </a:ext>
                </a:extLst>
              </a:tr>
              <a:tr h="33847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46" marR="10446" marT="104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4117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54927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AA853-7AAB-C293-4087-87E9B88B6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K-means with two cluster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CFD7B-03ED-C90B-4705-EFCA24595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608F5F-5BA3-87B7-07BA-41A20066A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1" y="1969967"/>
            <a:ext cx="7437120" cy="45229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5D6120-E74D-77A0-8752-A2248C80432B}"/>
              </a:ext>
            </a:extLst>
          </p:cNvPr>
          <p:cNvSpPr txBox="1"/>
          <p:nvPr/>
        </p:nvSpPr>
        <p:spPr>
          <a:xfrm>
            <a:off x="1226821" y="1331180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Choose two random data points as Centroids of Cluster Orange (Cluster 1) and Cluster Green (Cluster 2)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2EDB7A-97CD-CF5B-8A6D-81A7A9224B02}"/>
              </a:ext>
            </a:extLst>
          </p:cNvPr>
          <p:cNvSpPr txBox="1"/>
          <p:nvPr/>
        </p:nvSpPr>
        <p:spPr>
          <a:xfrm>
            <a:off x="8035290" y="1925309"/>
            <a:ext cx="451485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Centroid 1 = </a:t>
            </a:r>
          </a:p>
          <a:p>
            <a:r>
              <a:rPr lang="en-US" sz="1600" dirty="0"/>
              <a:t>( (68+57+55+56) /4  ,  (175+174+173+174) /4 ) = (59,174)</a:t>
            </a:r>
          </a:p>
          <a:p>
            <a:endParaRPr lang="en-US" sz="1600" dirty="0"/>
          </a:p>
          <a:p>
            <a:r>
              <a:rPr lang="en-US" sz="1600" dirty="0"/>
              <a:t>Centroid 2 = (69,176)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2384B5-2882-C62B-F6BF-AFAF373EFEBE}"/>
              </a:ext>
            </a:extLst>
          </p:cNvPr>
          <p:cNvSpPr txBox="1"/>
          <p:nvPr/>
        </p:nvSpPr>
        <p:spPr>
          <a:xfrm>
            <a:off x="7943850" y="4776242"/>
            <a:ext cx="451485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Centroid</a:t>
            </a:r>
            <a:r>
              <a:rPr lang="fr-FR" sz="1600" dirty="0"/>
              <a:t> 1 = </a:t>
            </a:r>
          </a:p>
          <a:p>
            <a:r>
              <a:rPr lang="fr-FR" sz="1600" dirty="0"/>
              <a:t>((57+55+56) /3  ,  (174+173+174) /3 ) = (56,173.6)</a:t>
            </a:r>
          </a:p>
          <a:p>
            <a:endParaRPr lang="en-US" sz="1600" dirty="0"/>
          </a:p>
          <a:p>
            <a:r>
              <a:rPr lang="en-US" sz="1600" dirty="0"/>
              <a:t>Centroid 2 = </a:t>
            </a:r>
          </a:p>
          <a:p>
            <a:r>
              <a:rPr lang="en-US" sz="1600" dirty="0"/>
              <a:t>((68+69) /2  ,  (175+176) /2 ) = (68.5,175.5)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306578-6353-D7EC-4266-B491CA6A0271}"/>
              </a:ext>
            </a:extLst>
          </p:cNvPr>
          <p:cNvSpPr txBox="1"/>
          <p:nvPr/>
        </p:nvSpPr>
        <p:spPr>
          <a:xfrm>
            <a:off x="9197837" y="3348432"/>
            <a:ext cx="29941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FF0000"/>
                </a:solidFill>
                <a:latin typeface="Tahoma" charset="0"/>
                <a:ea typeface="SimSun" charset="0"/>
              </a:rPr>
              <a:t>Repeat Calculation </a:t>
            </a:r>
          </a:p>
          <a:p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With Centroids C1, C2</a:t>
            </a:r>
          </a:p>
          <a:p>
            <a:r>
              <a:rPr lang="en-US" altLang="zh-CN" sz="1800" dirty="0">
                <a:solidFill>
                  <a:srgbClr val="FF0000"/>
                </a:solidFill>
                <a:latin typeface="Tahoma" charset="0"/>
                <a:ea typeface="SimSun" charset="0"/>
              </a:rPr>
              <a:t>Unless the change in Centroid is less than 1%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891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996B5-DB59-C9DF-40E7-122936249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Problems - Local Optimal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5C5D23C-DC9E-3971-A52E-029DD225C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0054326"/>
              </p:ext>
            </p:extLst>
          </p:nvPr>
        </p:nvGraphicFramePr>
        <p:xfrm>
          <a:off x="1514342" y="1935194"/>
          <a:ext cx="9820540" cy="4802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350040" imgH="3105000" progId="">
                  <p:embed/>
                </p:oleObj>
              </mc:Choice>
              <mc:Fallback>
                <p:oleObj name="PBrush" r:id="rId2" imgW="6350040" imgH="3105000" progId="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25C5D23C-DC9E-3971-A52E-029DD225CE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14342" y="1935194"/>
                        <a:ext cx="9820540" cy="48022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35BA77C-352C-2F94-30F0-937F4E9A4AD6}"/>
              </a:ext>
            </a:extLst>
          </p:cNvPr>
          <p:cNvSpPr txBox="1"/>
          <p:nvPr/>
        </p:nvSpPr>
        <p:spPr>
          <a:xfrm>
            <a:off x="857118" y="1690688"/>
            <a:ext cx="62207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Greedy </a:t>
            </a:r>
            <a:r>
              <a:rPr lang="en-US" sz="2400" dirty="0"/>
              <a:t>Algorithm makes </a:t>
            </a:r>
            <a:r>
              <a:rPr lang="en-US" sz="2400" dirty="0">
                <a:solidFill>
                  <a:srgbClr val="C00000"/>
                </a:solidFill>
              </a:rPr>
              <a:t>locally optimal </a:t>
            </a:r>
            <a:r>
              <a:rPr lang="en-US" sz="2400" dirty="0"/>
              <a:t>choices at each step, </a:t>
            </a:r>
            <a:r>
              <a:rPr lang="en-US" sz="2400" dirty="0">
                <a:solidFill>
                  <a:srgbClr val="C00000"/>
                </a:solidFill>
              </a:rPr>
              <a:t>Not globally optimum </a:t>
            </a:r>
            <a:r>
              <a:rPr lang="en-US" sz="2400" dirty="0"/>
              <a:t>necessarily</a:t>
            </a:r>
          </a:p>
        </p:txBody>
      </p:sp>
    </p:spTree>
    <p:extLst>
      <p:ext uri="{BB962C8B-B14F-4D97-AF65-F5344CB8AC3E}">
        <p14:creationId xmlns:p14="http://schemas.microsoft.com/office/powerpoint/2010/main" val="882646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88867-2657-502A-480B-19A89090F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and Evaluations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AE4D34E-8006-2560-122D-A02D4F24AC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707283"/>
              </p:ext>
            </p:extLst>
          </p:nvPr>
        </p:nvGraphicFramePr>
        <p:xfrm>
          <a:off x="956310" y="1666876"/>
          <a:ext cx="10397490" cy="475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6390">
                  <a:extLst>
                    <a:ext uri="{9D8B030D-6E8A-4147-A177-3AD203B41FA5}">
                      <a16:colId xmlns:a16="http://schemas.microsoft.com/office/drawing/2014/main" val="4278591393"/>
                    </a:ext>
                  </a:extLst>
                </a:gridCol>
                <a:gridCol w="651510">
                  <a:extLst>
                    <a:ext uri="{9D8B030D-6E8A-4147-A177-3AD203B41FA5}">
                      <a16:colId xmlns:a16="http://schemas.microsoft.com/office/drawing/2014/main" val="381559158"/>
                    </a:ext>
                  </a:extLst>
                </a:gridCol>
                <a:gridCol w="4354830">
                  <a:extLst>
                    <a:ext uri="{9D8B030D-6E8A-4147-A177-3AD203B41FA5}">
                      <a16:colId xmlns:a16="http://schemas.microsoft.com/office/drawing/2014/main" val="2185602925"/>
                    </a:ext>
                  </a:extLst>
                </a:gridCol>
                <a:gridCol w="3794760">
                  <a:extLst>
                    <a:ext uri="{9D8B030D-6E8A-4147-A177-3AD203B41FA5}">
                      <a16:colId xmlns:a16="http://schemas.microsoft.com/office/drawing/2014/main" val="24119713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245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Assignments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30%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Mainly coding (sometimes prompting</a:t>
                      </a:r>
                      <a:r>
                        <a:rPr lang="en-US" sz="1800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) assignments that can be developed using any common programing language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To </a:t>
                      </a:r>
                      <a:r>
                        <a:rPr lang="en-US" sz="18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realize the discussed concepts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187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Quizzes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Mainly </a:t>
                      </a:r>
                      <a:r>
                        <a:rPr lang="en-US" dirty="0">
                          <a:effectLst/>
                        </a:rPr>
                        <a:t>focused </a:t>
                      </a:r>
                      <a:r>
                        <a:rPr lang="en-US" sz="18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on numeric examples of methods (sometimes prompting), similar to examples covered in the class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To evaluate</a:t>
                      </a:r>
                      <a:r>
                        <a:rPr lang="en-US" sz="1800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understanding of concepts discussed during the previous session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3360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Midterm Exam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Similar to quizzes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To evaluate</a:t>
                      </a:r>
                      <a:r>
                        <a:rPr lang="en-US" sz="1800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understanding of fundamental LLM concepts  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9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Final Exam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20%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Similar to quizzes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To evaluate</a:t>
                      </a:r>
                      <a:r>
                        <a:rPr lang="en-US" sz="1800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understanding of topics in utilizing LLMs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28284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Final 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20%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practical project on real-world application of LLMs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employ learned concepts and skills in real practices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7606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Lecture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+ 5%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Search about a topic and </a:t>
                      </a:r>
                      <a:r>
                        <a:rPr lang="en-US" dirty="0">
                          <a:effectLst/>
                        </a:rPr>
                        <a:t>deliver a brief lecture </a:t>
                      </a:r>
                      <a:r>
                        <a:rPr lang="en-US" dirty="0"/>
                        <a:t>(e.g., 10-15 minutes 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To encourage </a:t>
                      </a:r>
                      <a:r>
                        <a:rPr lang="en-US" dirty="0">
                          <a:effectLst/>
                        </a:rPr>
                        <a:t>exploring</a:t>
                      </a:r>
                      <a:r>
                        <a:rPr lang="en-US" dirty="0"/>
                        <a:t> and sharing ongoing studies on LLMs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9258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1335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0A33A-58FE-82BA-8CB0-5FE788A5E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Problems - Sensitive to Noisy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E0C1A-70BB-E62A-84BD-B17052DA3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 is sensitive to </a:t>
            </a:r>
            <a:r>
              <a:rPr lang="en-US" dirty="0">
                <a:solidFill>
                  <a:srgbClr val="C00000"/>
                </a:solidFill>
              </a:rPr>
              <a:t>noisy</a:t>
            </a:r>
            <a:r>
              <a:rPr lang="en-US" dirty="0"/>
              <a:t> data and </a:t>
            </a:r>
            <a:r>
              <a:rPr lang="en-US" dirty="0">
                <a:solidFill>
                  <a:srgbClr val="C00000"/>
                </a:solidFill>
              </a:rPr>
              <a:t>outliers</a:t>
            </a:r>
          </a:p>
          <a:p>
            <a:r>
              <a:rPr lang="en-US" dirty="0"/>
              <a:t>Noisy data can be recognized as a </a:t>
            </a:r>
            <a:r>
              <a:rPr lang="en-US" dirty="0">
                <a:solidFill>
                  <a:srgbClr val="C00000"/>
                </a:solidFill>
              </a:rPr>
              <a:t>cluster center </a:t>
            </a:r>
            <a:r>
              <a:rPr lang="en-US" dirty="0"/>
              <a:t>in K-means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3CEB41-071C-5CB9-A969-F3FFFAE4A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678" y="3468102"/>
            <a:ext cx="3743324" cy="22431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96B28B-CA12-CE5E-EEF7-CC8073B5C763}"/>
              </a:ext>
            </a:extLst>
          </p:cNvPr>
          <p:cNvSpPr txBox="1"/>
          <p:nvPr/>
        </p:nvSpPr>
        <p:spPr>
          <a:xfrm>
            <a:off x="1066800" y="3868639"/>
            <a:ext cx="565404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Problem</a:t>
            </a:r>
            <a:r>
              <a:rPr lang="en-US" sz="2400" dirty="0"/>
              <a:t>: </a:t>
            </a:r>
            <a:r>
              <a:rPr lang="en-US" sz="2400" dirty="0">
                <a:solidFill>
                  <a:srgbClr val="C00000"/>
                </a:solidFill>
              </a:rPr>
              <a:t>Many machine learning </a:t>
            </a:r>
            <a:r>
              <a:rPr lang="en-US" sz="2400" dirty="0"/>
              <a:t>algorithms are sensitive to noisy data, outliers, missing values, etc. </a:t>
            </a:r>
          </a:p>
          <a:p>
            <a:endParaRPr lang="en-US" sz="2400" dirty="0"/>
          </a:p>
          <a:p>
            <a:r>
              <a:rPr lang="en-US" sz="2400" b="1" dirty="0"/>
              <a:t>Solution</a:t>
            </a:r>
            <a:r>
              <a:rPr lang="en-US" sz="2400" dirty="0"/>
              <a:t>: Data needs to be </a:t>
            </a:r>
            <a:r>
              <a:rPr lang="en-US" sz="2400" dirty="0">
                <a:solidFill>
                  <a:srgbClr val="C00000"/>
                </a:solidFill>
              </a:rPr>
              <a:t>pre-processed</a:t>
            </a:r>
            <a:r>
              <a:rPr lang="en-US" sz="2400" dirty="0"/>
              <a:t> and cleaned before applying algorithms</a:t>
            </a:r>
          </a:p>
        </p:txBody>
      </p:sp>
    </p:spTree>
    <p:extLst>
      <p:ext uri="{BB962C8B-B14F-4D97-AF65-F5344CB8AC3E}">
        <p14:creationId xmlns:p14="http://schemas.microsoft.com/office/powerpoint/2010/main" val="29361147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3C0DD2-8EB0-4241-9A62-3B92167C193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737419" y="1412849"/>
            <a:ext cx="8943770" cy="483144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23E5CB-97D5-4476-9F06-1AD888117E51}"/>
              </a:ext>
            </a:extLst>
          </p:cNvPr>
          <p:cNvSpPr txBox="1"/>
          <p:nvPr/>
        </p:nvSpPr>
        <p:spPr>
          <a:xfrm>
            <a:off x="1875508" y="5993719"/>
            <a:ext cx="4593431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altLang="en-US" sz="1050" dirty="0">
                <a:solidFill>
                  <a:schemeClr val="tx1">
                    <a:lumMod val="50000"/>
                  </a:schemeClr>
                </a:solidFill>
              </a:rPr>
              <a:t>Oracle </a:t>
            </a:r>
            <a:endParaRPr lang="en-GB" sz="105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8880E7-068D-8D24-73FE-0987DD1C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125515-3760-1AEC-99D6-EA1AF2FF3497}"/>
              </a:ext>
            </a:extLst>
          </p:cNvPr>
          <p:cNvSpPr txBox="1"/>
          <p:nvPr/>
        </p:nvSpPr>
        <p:spPr>
          <a:xfrm>
            <a:off x="6452711" y="5892710"/>
            <a:ext cx="51576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“Cleaning and preparing</a:t>
            </a:r>
            <a:r>
              <a:rPr lang="en-US" dirty="0"/>
              <a:t> the proper data for analysis can take </a:t>
            </a:r>
            <a:r>
              <a:rPr lang="en-US" dirty="0">
                <a:solidFill>
                  <a:srgbClr val="C00000"/>
                </a:solidFill>
              </a:rPr>
              <a:t>up to 80% </a:t>
            </a:r>
            <a:r>
              <a:rPr lang="en-US" dirty="0"/>
              <a:t>of a data scientist’s time.”</a:t>
            </a:r>
          </a:p>
          <a:p>
            <a:r>
              <a:rPr lang="en-US" dirty="0"/>
              <a:t>IBM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3254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-6-10.eps">
            <a:extLst>
              <a:ext uri="{FF2B5EF4-FFF2-40B4-BE49-F238E27FC236}">
                <a16:creationId xmlns:a16="http://schemas.microsoft.com/office/drawing/2014/main" id="{B2E9C645-6C0C-0D55-97AC-DBA54F12E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251" y="4511777"/>
            <a:ext cx="5086349" cy="217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2CBD19-0B2E-C022-96B6-02037634E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 for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89E9A-DE29-E1D8-4BEB-B9F5468ED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Filter out outliers </a:t>
            </a:r>
            <a:r>
              <a:rPr lang="en-US" dirty="0"/>
              <a:t>is recommended for many clustering algorithm such as K-means which are prone to outliers</a:t>
            </a:r>
          </a:p>
          <a:p>
            <a:r>
              <a:rPr lang="en-US" dirty="0">
                <a:solidFill>
                  <a:srgbClr val="C00000"/>
                </a:solidFill>
              </a:rPr>
              <a:t>Categorical variables </a:t>
            </a:r>
            <a:r>
              <a:rPr lang="en-US" dirty="0"/>
              <a:t>need to be recoded into a series of variables which can then be used in calculation of distance.</a:t>
            </a:r>
          </a:p>
          <a:p>
            <a:r>
              <a:rPr lang="en-US" dirty="0">
                <a:solidFill>
                  <a:srgbClr val="C00000"/>
                </a:solidFill>
              </a:rPr>
              <a:t>Missing Values </a:t>
            </a:r>
            <a:r>
              <a:rPr lang="en-US" dirty="0"/>
              <a:t>are required to be imputed before clustering since distance metrics are employed.</a:t>
            </a:r>
          </a:p>
          <a:p>
            <a:r>
              <a:rPr lang="en-US" dirty="0">
                <a:solidFill>
                  <a:srgbClr val="C00000"/>
                </a:solidFill>
              </a:rPr>
              <a:t>Normalizing data </a:t>
            </a:r>
            <a:r>
              <a:rPr lang="en-US" dirty="0"/>
              <a:t>is recommended since attributes with larger range of values can bias some distance measures.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9996837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>
            <a:extLst>
              <a:ext uri="{FF2B5EF4-FFF2-40B4-BE49-F238E27FC236}">
                <a16:creationId xmlns:a16="http://schemas.microsoft.com/office/drawing/2014/main" id="{1D518C8C-3B51-D24B-A7EE-EF42E41D8D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43000" y="219075"/>
            <a:ext cx="10401300" cy="762000"/>
          </a:xfrm>
        </p:spPr>
        <p:txBody>
          <a:bodyPr>
            <a:normAutofit/>
          </a:bodyPr>
          <a:lstStyle/>
          <a:p>
            <a:r>
              <a:rPr lang="en-US" altLang="en-US" dirty="0"/>
              <a:t>Data Preprocessing - Addressing Missing Data</a:t>
            </a:r>
          </a:p>
        </p:txBody>
      </p:sp>
      <p:sp>
        <p:nvSpPr>
          <p:cNvPr id="37890" name="Rectangle 3">
            <a:extLst>
              <a:ext uri="{FF2B5EF4-FFF2-40B4-BE49-F238E27FC236}">
                <a16:creationId xmlns:a16="http://schemas.microsoft.com/office/drawing/2014/main" id="{6F4079DB-89AA-B647-9959-23E80D2116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53476" y="1081856"/>
            <a:ext cx="10823892" cy="5715000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120000"/>
              </a:lnSpc>
            </a:pPr>
            <a:r>
              <a:rPr lang="en-US" altLang="en-US" sz="2400" b="1" dirty="0"/>
              <a:t>Remove the datapoint</a:t>
            </a:r>
            <a:r>
              <a:rPr lang="en-US" altLang="en-US" sz="2400" dirty="0"/>
              <a:t>: </a:t>
            </a:r>
            <a:r>
              <a:rPr lang="en-US" altLang="en-US" sz="2400" dirty="0">
                <a:solidFill>
                  <a:srgbClr val="C00000"/>
                </a:solidFill>
              </a:rPr>
              <a:t>not effective </a:t>
            </a:r>
            <a:r>
              <a:rPr lang="en-US" altLang="en-US" sz="2400" dirty="0"/>
              <a:t>when </a:t>
            </a:r>
            <a:r>
              <a:rPr lang="en-US" altLang="en-US" sz="2400" dirty="0">
                <a:solidFill>
                  <a:srgbClr val="C00000"/>
                </a:solidFill>
              </a:rPr>
              <a:t>many</a:t>
            </a:r>
            <a:r>
              <a:rPr lang="en-US" altLang="en-US" sz="2400" dirty="0"/>
              <a:t> datapoints have missing values or dataset is small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en-US" sz="2400" b="1" dirty="0"/>
              <a:t>Fill in the missing value manually</a:t>
            </a:r>
            <a:r>
              <a:rPr lang="en-US" altLang="en-US" sz="2400" dirty="0"/>
              <a:t>: </a:t>
            </a:r>
            <a:r>
              <a:rPr lang="en-US" altLang="en-US" sz="2400" dirty="0">
                <a:solidFill>
                  <a:srgbClr val="C00000"/>
                </a:solidFill>
              </a:rPr>
              <a:t>not feasible </a:t>
            </a:r>
            <a:r>
              <a:rPr lang="en-US" altLang="en-US" sz="2400" dirty="0"/>
              <a:t>when there are </a:t>
            </a:r>
            <a:r>
              <a:rPr lang="en-US" altLang="en-US" sz="2400" dirty="0">
                <a:solidFill>
                  <a:srgbClr val="C00000"/>
                </a:solidFill>
              </a:rPr>
              <a:t>many</a:t>
            </a:r>
            <a:r>
              <a:rPr lang="en-US" altLang="en-US" sz="2400" dirty="0"/>
              <a:t> missing values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en-US" sz="2400" b="1" dirty="0"/>
              <a:t>Fill in it automatically</a:t>
            </a:r>
            <a:r>
              <a:rPr lang="en-US" altLang="en-US" sz="2400" dirty="0"/>
              <a:t> with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dirty="0"/>
              <a:t>a global </a:t>
            </a:r>
            <a:r>
              <a:rPr lang="en-US" altLang="en-US" dirty="0">
                <a:solidFill>
                  <a:srgbClr val="C00000"/>
                </a:solidFill>
              </a:rPr>
              <a:t>constant</a:t>
            </a:r>
            <a:r>
              <a:rPr lang="en-US" altLang="en-US" dirty="0"/>
              <a:t> value: e.g., 0, “unknown”, a new class (may create bias)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dirty="0"/>
              <a:t>last reported value in </a:t>
            </a:r>
            <a:r>
              <a:rPr lang="en-US" altLang="en-US" dirty="0">
                <a:solidFill>
                  <a:srgbClr val="C00000"/>
                </a:solidFill>
              </a:rPr>
              <a:t>historical data</a:t>
            </a:r>
            <a:r>
              <a:rPr lang="en-US" altLang="en-US" dirty="0"/>
              <a:t> (only works for data with a low dynamicity)</a:t>
            </a:r>
          </a:p>
          <a:p>
            <a:pPr lvl="1">
              <a:lnSpc>
                <a:spcPct val="120000"/>
              </a:lnSpc>
            </a:pPr>
            <a:r>
              <a:rPr lang="en-US" altLang="en-US" dirty="0"/>
              <a:t>the attribute </a:t>
            </a:r>
            <a:r>
              <a:rPr lang="en-US" altLang="en-US" dirty="0">
                <a:solidFill>
                  <a:srgbClr val="C00000"/>
                </a:solidFill>
              </a:rPr>
              <a:t>mean </a:t>
            </a:r>
            <a:r>
              <a:rPr lang="en-US" altLang="en-US" dirty="0"/>
              <a:t>/</a:t>
            </a:r>
            <a:r>
              <a:rPr lang="en-US" alt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median / mode </a:t>
            </a:r>
            <a:r>
              <a:rPr lang="en-US" altLang="en-US" dirty="0"/>
              <a:t>(not informative)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dirty="0"/>
              <a:t>the attribute </a:t>
            </a:r>
            <a:r>
              <a:rPr lang="en-US" altLang="en-US" dirty="0">
                <a:solidFill>
                  <a:srgbClr val="C00000"/>
                </a:solidFill>
              </a:rPr>
              <a:t>mean</a:t>
            </a:r>
            <a:r>
              <a:rPr lang="en-US" altLang="en-US" dirty="0"/>
              <a:t> for all samples belonging to the </a:t>
            </a:r>
            <a:r>
              <a:rPr lang="en-US" altLang="en-US" dirty="0">
                <a:solidFill>
                  <a:srgbClr val="C00000"/>
                </a:solidFill>
              </a:rPr>
              <a:t>same class </a:t>
            </a:r>
            <a:r>
              <a:rPr lang="en-US" altLang="en-US" dirty="0"/>
              <a:t>/ group</a:t>
            </a:r>
          </a:p>
          <a:p>
            <a:pPr lvl="1">
              <a:lnSpc>
                <a:spcPct val="120000"/>
              </a:lnSpc>
            </a:pPr>
            <a:r>
              <a:rPr lang="en-US" altLang="en-US" dirty="0"/>
              <a:t>value of a record with </a:t>
            </a:r>
            <a:r>
              <a:rPr lang="en-US" altLang="en-US" dirty="0">
                <a:solidFill>
                  <a:srgbClr val="C00000"/>
                </a:solidFill>
              </a:rPr>
              <a:t>similar other attributes </a:t>
            </a:r>
            <a:r>
              <a:rPr lang="en-US" altLang="en-US" dirty="0"/>
              <a:t>(</a:t>
            </a:r>
            <a:r>
              <a:rPr lang="en-US" dirty="0"/>
              <a:t>Hot Deck Imputation</a:t>
            </a:r>
            <a:r>
              <a:rPr lang="en-US" altLang="en-US" dirty="0"/>
              <a:t>)</a:t>
            </a:r>
          </a:p>
          <a:p>
            <a:r>
              <a:rPr lang="en-US" sz="2400" b="1" dirty="0"/>
              <a:t>Imputation using prediction models</a:t>
            </a:r>
            <a:r>
              <a:rPr lang="en-US" dirty="0"/>
              <a:t>: </a:t>
            </a:r>
            <a:r>
              <a:rPr lang="en-US" sz="2400" dirty="0">
                <a:solidFill>
                  <a:srgbClr val="C00000"/>
                </a:solidFill>
              </a:rPr>
              <a:t>predict</a:t>
            </a:r>
            <a:r>
              <a:rPr lang="en-US" sz="2400" dirty="0"/>
              <a:t> value of missing data using values of other attributes by a prediction </a:t>
            </a:r>
            <a:r>
              <a:rPr lang="en-US" sz="2400" dirty="0">
                <a:solidFill>
                  <a:srgbClr val="C00000"/>
                </a:solidFill>
              </a:rPr>
              <a:t>model</a:t>
            </a:r>
            <a:r>
              <a:rPr lang="en-US" sz="2400" dirty="0"/>
              <a:t> (e.g., regression)</a:t>
            </a:r>
            <a:endParaRPr lang="en-US" altLang="en-US" dirty="0"/>
          </a:p>
          <a:p>
            <a:r>
              <a:rPr lang="en-US" sz="2400" b="1" dirty="0"/>
              <a:t>Multiple Imputations (e.g., MICE)</a:t>
            </a:r>
          </a:p>
          <a:p>
            <a:pPr marL="0" indent="0">
              <a:buNone/>
            </a:pPr>
            <a:endParaRPr lang="en-US" sz="2400" b="1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F0B2E70-905F-FF24-34E9-ACF245982AA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440" y="3188970"/>
          <a:ext cx="10972099" cy="35033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292960" imgH="2647800" progId="PBrush">
                  <p:embed/>
                </p:oleObj>
              </mc:Choice>
              <mc:Fallback>
                <p:oleObj name="Bitmap Image" r:id="rId2" imgW="8292960" imgH="264780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F0B2E70-905F-FF24-34E9-ACF245982A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2440" y="3188970"/>
                        <a:ext cx="10972099" cy="35033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D173D7C-1F09-F29D-3D44-08142B77A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09" y="230338"/>
            <a:ext cx="10972099" cy="1325563"/>
          </a:xfrm>
        </p:spPr>
        <p:txBody>
          <a:bodyPr>
            <a:normAutofit/>
          </a:bodyPr>
          <a:lstStyle/>
          <a:p>
            <a:r>
              <a:rPr lang="en-US" sz="4000" dirty="0"/>
              <a:t>Multiple Imputation with Chained Equations (MICE)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74FCA-DDC2-4EE8-D543-EE901657F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310" y="149415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600" dirty="0">
                <a:solidFill>
                  <a:srgbClr val="C00000"/>
                </a:solidFill>
              </a:rPr>
              <a:t>MICE</a:t>
            </a:r>
            <a:r>
              <a:rPr lang="en-US" sz="2600" dirty="0"/>
              <a:t> is a technique used to impute (fill in) multiple variables by </a:t>
            </a:r>
            <a:r>
              <a:rPr lang="en-US" sz="2600" dirty="0">
                <a:solidFill>
                  <a:srgbClr val="C00000"/>
                </a:solidFill>
              </a:rPr>
              <a:t>modeling</a:t>
            </a:r>
            <a:r>
              <a:rPr lang="en-US" sz="2600" dirty="0"/>
              <a:t> each variable with missing values as a function of the </a:t>
            </a:r>
            <a:r>
              <a:rPr lang="en-US" sz="2600" dirty="0">
                <a:solidFill>
                  <a:srgbClr val="C00000"/>
                </a:solidFill>
              </a:rPr>
              <a:t>other variables </a:t>
            </a:r>
            <a:r>
              <a:rPr lang="en-US" sz="2600" dirty="0"/>
              <a:t>in the dataset using a </a:t>
            </a:r>
            <a:r>
              <a:rPr lang="en-US" sz="2600" dirty="0">
                <a:solidFill>
                  <a:srgbClr val="C00000"/>
                </a:solidFill>
              </a:rPr>
              <a:t>supervised algorithm </a:t>
            </a:r>
            <a:r>
              <a:rPr lang="en-US" sz="2600" dirty="0"/>
              <a:t>(e.g., regression). 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6563B2-7D21-0508-3DCE-2556256657D4}"/>
              </a:ext>
            </a:extLst>
          </p:cNvPr>
          <p:cNvSpPr txBox="1"/>
          <p:nvPr/>
        </p:nvSpPr>
        <p:spPr>
          <a:xfrm>
            <a:off x="10827067" y="6538424"/>
            <a:ext cx="16478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/>
              <a:t>cran.r</a:t>
            </a:r>
            <a:r>
              <a:rPr lang="en-US" sz="1400" dirty="0"/>
              <a:t>-project</a:t>
            </a:r>
          </a:p>
        </p:txBody>
      </p:sp>
    </p:spTree>
    <p:extLst>
      <p:ext uri="{BB962C8B-B14F-4D97-AF65-F5344CB8AC3E}">
        <p14:creationId xmlns:p14="http://schemas.microsoft.com/office/powerpoint/2010/main" val="30684652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948" y="335628"/>
            <a:ext cx="10515600" cy="1325563"/>
          </a:xfrm>
        </p:spPr>
        <p:txBody>
          <a:bodyPr/>
          <a:lstStyle/>
          <a:p>
            <a:r>
              <a:rPr lang="en-US" altLang="en-US" dirty="0"/>
              <a:t>Data Preprocessing - </a:t>
            </a:r>
            <a:r>
              <a:rPr lang="en-US" dirty="0"/>
              <a:t>Handling Outliers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948" y="1666312"/>
            <a:ext cx="11720052" cy="1676400"/>
          </a:xfrm>
        </p:spPr>
        <p:txBody>
          <a:bodyPr>
            <a:normAutofit/>
          </a:bodyPr>
          <a:lstStyle/>
          <a:p>
            <a:r>
              <a:rPr lang="en-US" sz="2600" dirty="0"/>
              <a:t>Outliers are data points that </a:t>
            </a:r>
            <a:r>
              <a:rPr lang="en-US" sz="2600" dirty="0">
                <a:solidFill>
                  <a:srgbClr val="C00000"/>
                </a:solidFill>
              </a:rPr>
              <a:t>deviate</a:t>
            </a:r>
            <a:r>
              <a:rPr lang="en-US" sz="2600" dirty="0"/>
              <a:t> significantly from the </a:t>
            </a:r>
            <a:r>
              <a:rPr lang="en-US" sz="2600" dirty="0">
                <a:solidFill>
                  <a:srgbClr val="C00000"/>
                </a:solidFill>
              </a:rPr>
              <a:t>rest of the data</a:t>
            </a:r>
          </a:p>
          <a:p>
            <a:r>
              <a:rPr lang="en-US" sz="2600" dirty="0"/>
              <a:t>Outliers can </a:t>
            </a:r>
            <a:r>
              <a:rPr lang="en-US" sz="2600" dirty="0">
                <a:solidFill>
                  <a:srgbClr val="C00000"/>
                </a:solidFill>
              </a:rPr>
              <a:t>influence</a:t>
            </a:r>
            <a:r>
              <a:rPr lang="en-US" sz="2600" dirty="0"/>
              <a:t> results of analysis</a:t>
            </a:r>
          </a:p>
          <a:p>
            <a:r>
              <a:rPr lang="en-US" sz="2600" dirty="0"/>
              <a:t>There are many approaches to </a:t>
            </a:r>
            <a:r>
              <a:rPr lang="en-US" sz="2600" dirty="0">
                <a:solidFill>
                  <a:srgbClr val="C00000"/>
                </a:solidFill>
              </a:rPr>
              <a:t>detect outliers </a:t>
            </a:r>
            <a:r>
              <a:rPr lang="en-US" sz="2600" dirty="0"/>
              <a:t>including IQR, clustering, etc.</a:t>
            </a:r>
          </a:p>
        </p:txBody>
      </p:sp>
      <p:pic>
        <p:nvPicPr>
          <p:cNvPr id="12" name="Picture 11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B6305214-43D4-E694-A7EA-3346CB3B01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833" y="3446463"/>
            <a:ext cx="6516585" cy="318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478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435" y="226287"/>
            <a:ext cx="10515600" cy="1325563"/>
          </a:xfrm>
        </p:spPr>
        <p:txBody>
          <a:bodyPr/>
          <a:lstStyle/>
          <a:p>
            <a:r>
              <a:rPr lang="en-US" dirty="0"/>
              <a:t>Identifying Outliers using Interquartile (IQR)</a:t>
            </a: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1175657" y="3900491"/>
            <a:ext cx="8915400" cy="25957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3696DE-46EB-7050-6BA4-FB957ED96DA1}"/>
              </a:ext>
            </a:extLst>
          </p:cNvPr>
          <p:cNvSpPr txBox="1"/>
          <p:nvPr/>
        </p:nvSpPr>
        <p:spPr>
          <a:xfrm>
            <a:off x="369090" y="1527584"/>
            <a:ext cx="1170861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 interquartile method a set of data is divided into </a:t>
            </a:r>
            <a:r>
              <a:rPr lang="en-US" sz="2000" dirty="0">
                <a:solidFill>
                  <a:srgbClr val="C00000"/>
                </a:solidFill>
              </a:rPr>
              <a:t>four equal parts</a:t>
            </a:r>
            <a:r>
              <a:rPr lang="en-US" sz="2000" dirty="0"/>
              <a:t> (quartiles)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set up a “</a:t>
            </a:r>
            <a:r>
              <a:rPr lang="en-US" sz="2000" dirty="0">
                <a:solidFill>
                  <a:srgbClr val="C00000"/>
                </a:solidFill>
              </a:rPr>
              <a:t>fence</a:t>
            </a:r>
            <a:r>
              <a:rPr lang="en-US" sz="2000" dirty="0"/>
              <a:t>” outside of Q1 and Q3. Any values that fall outside of this fence are considered outliers.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To build this fence take </a:t>
            </a:r>
            <a:r>
              <a:rPr lang="en-US" sz="2000" dirty="0">
                <a:solidFill>
                  <a:srgbClr val="C00000"/>
                </a:solidFill>
              </a:rPr>
              <a:t>1.5 times </a:t>
            </a:r>
            <a:r>
              <a:rPr lang="en-US" sz="2000" dirty="0"/>
              <a:t>the IQR and then subtract this value from Q1 and add this value to Q3</a:t>
            </a:r>
          </a:p>
        </p:txBody>
      </p:sp>
      <p:pic>
        <p:nvPicPr>
          <p:cNvPr id="5" name="Picture 4" descr="A diagram of a number of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C057571C-515A-53D8-4360-E840D16001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387" y="2730820"/>
            <a:ext cx="7867649" cy="39338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FFC96CA-F1B9-0C94-CA5D-0210DAFCD161}"/>
              </a:ext>
            </a:extLst>
          </p:cNvPr>
          <p:cNvSpPr txBox="1"/>
          <p:nvPr/>
        </p:nvSpPr>
        <p:spPr>
          <a:xfrm>
            <a:off x="10416811" y="6618024"/>
            <a:ext cx="103822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 err="1"/>
              <a:t>neptune</a:t>
            </a:r>
            <a:endParaRPr lang="en-US" sz="1050" dirty="0"/>
          </a:p>
        </p:txBody>
      </p:sp>
      <p:sp>
        <p:nvSpPr>
          <p:cNvPr id="24" name="Rectangle 1">
            <a:extLst>
              <a:ext uri="{FF2B5EF4-FFF2-40B4-BE49-F238E27FC236}">
                <a16:creationId xmlns:a16="http://schemas.microsoft.com/office/drawing/2014/main" id="{720B5CE6-33CD-F0A6-E4C8-EF79F160A9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9653" y="6544412"/>
            <a:ext cx="4476750" cy="30777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JetBrains Mono"/>
              </a:rPr>
              <a:t>In Python :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JetBrains Mono"/>
              </a:rPr>
              <a:t>numpy.percentile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JetBrains Mono"/>
              </a:rPr>
              <a:t>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00551E-270C-E7DF-2BAC-6B0EB0F595A0}"/>
              </a:ext>
            </a:extLst>
          </p:cNvPr>
          <p:cNvSpPr txBox="1"/>
          <p:nvPr/>
        </p:nvSpPr>
        <p:spPr>
          <a:xfrm>
            <a:off x="538435" y="3446975"/>
            <a:ext cx="60979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n= Number of Samples</a:t>
            </a:r>
          </a:p>
          <a:p>
            <a:r>
              <a:rPr lang="en-US" sz="1800" dirty="0"/>
              <a:t>Q1 = Number at (n+1)/4</a:t>
            </a:r>
          </a:p>
          <a:p>
            <a:r>
              <a:rPr lang="en-US" sz="1800" dirty="0"/>
              <a:t>Q3 = Number at (n+1)*3/4</a:t>
            </a:r>
          </a:p>
          <a:p>
            <a:r>
              <a:rPr lang="en-US" sz="1800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691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3601A6C-CF76-BA66-2F0E-83D99DC84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7276" y="1481141"/>
            <a:ext cx="9978171" cy="54172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970E2F-3A40-858C-D31F-CCEDC0877B16}"/>
              </a:ext>
            </a:extLst>
          </p:cNvPr>
          <p:cNvSpPr txBox="1"/>
          <p:nvPr/>
        </p:nvSpPr>
        <p:spPr>
          <a:xfrm>
            <a:off x="2169795" y="1125140"/>
            <a:ext cx="6097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19 Samples</a:t>
            </a:r>
            <a:endParaRPr lang="en-US" dirty="0">
              <a:solidFill>
                <a:schemeClr val="accent1"/>
              </a:solidFill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81A5ABD9-BD81-CA5B-373F-F60581B279B6}"/>
              </a:ext>
            </a:extLst>
          </p:cNvPr>
          <p:cNvGraphicFramePr>
            <a:graphicFrameLocks/>
          </p:cNvGraphicFramePr>
          <p:nvPr/>
        </p:nvGraphicFramePr>
        <p:xfrm>
          <a:off x="370702" y="1472700"/>
          <a:ext cx="925976" cy="5120612"/>
        </p:xfrm>
        <a:graphic>
          <a:graphicData uri="http://schemas.openxmlformats.org/drawingml/2006/table">
            <a:tbl>
              <a:tblPr/>
              <a:tblGrid>
                <a:gridCol w="925976">
                  <a:extLst>
                    <a:ext uri="{9D8B030D-6E8A-4147-A177-3AD203B41FA5}">
                      <a16:colId xmlns:a16="http://schemas.microsoft.com/office/drawing/2014/main" val="1311909738"/>
                    </a:ext>
                  </a:extLst>
                </a:gridCol>
              </a:tblGrid>
              <a:tr h="25809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Quiz Scores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3460961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14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2642480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8231763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258389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026050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3558443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7595258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469988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14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6331207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4455400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0678321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6209580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634667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</a:t>
                      </a:r>
                      <a:endParaRPr lang="en-US" sz="2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5268067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5434317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6133627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</a:t>
                      </a:r>
                      <a:endParaRPr 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3398195"/>
                  </a:ext>
                </a:extLst>
              </a:tr>
              <a:tr h="12904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67303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8393485"/>
                  </a:ext>
                </a:extLst>
              </a:tr>
              <a:tr h="258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</a:t>
                      </a:r>
                      <a:endParaRPr lang="en-US" sz="2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42" marR="8842" marT="884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17032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074543B-F405-2A26-2A79-CC774EF8B8AB}"/>
              </a:ext>
            </a:extLst>
          </p:cNvPr>
          <p:cNvSpPr txBox="1"/>
          <p:nvPr/>
        </p:nvSpPr>
        <p:spPr>
          <a:xfrm>
            <a:off x="1528292" y="3088470"/>
            <a:ext cx="6097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Sort</a:t>
            </a:r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8F0C90DD-9752-F86C-60EC-A1C2012BF7CB}"/>
              </a:ext>
            </a:extLst>
          </p:cNvPr>
          <p:cNvSpPr/>
          <p:nvPr/>
        </p:nvSpPr>
        <p:spPr>
          <a:xfrm>
            <a:off x="1339070" y="3457802"/>
            <a:ext cx="925975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73BFBDB-B517-FD14-75F6-461D8C9C2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50" y="57604"/>
            <a:ext cx="10515600" cy="1325563"/>
          </a:xfrm>
        </p:spPr>
        <p:txBody>
          <a:bodyPr/>
          <a:lstStyle/>
          <a:p>
            <a:r>
              <a:rPr lang="en-US" dirty="0"/>
              <a:t>Interquartile - Example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EEE34D-75BC-F90B-0690-55A24029833E}"/>
              </a:ext>
            </a:extLst>
          </p:cNvPr>
          <p:cNvSpPr txBox="1"/>
          <p:nvPr/>
        </p:nvSpPr>
        <p:spPr>
          <a:xfrm>
            <a:off x="6589395" y="112514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Q1 = Number at (n+1)/4 = (19 + 1) / 4 = 5</a:t>
            </a:r>
          </a:p>
          <a:p>
            <a:r>
              <a:rPr lang="en-US" sz="1800" dirty="0"/>
              <a:t>Q3 = Number at (n+1)*3/4 = (19 + 1)*3 / 4 =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BE2B6B-A276-C5BF-6C2E-3D54C31D1C35}"/>
              </a:ext>
            </a:extLst>
          </p:cNvPr>
          <p:cNvSpPr txBox="1"/>
          <p:nvPr/>
        </p:nvSpPr>
        <p:spPr>
          <a:xfrm>
            <a:off x="7382107" y="2349806"/>
            <a:ext cx="453523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Automated methods is not necessarily comprehensive (sometimes </a:t>
            </a:r>
            <a:r>
              <a:rPr lang="en-US" sz="1800" dirty="0">
                <a:solidFill>
                  <a:srgbClr val="C00000"/>
                </a:solidFill>
              </a:rPr>
              <a:t>manual inspection</a:t>
            </a:r>
            <a:r>
              <a:rPr lang="en-US" sz="1800" dirty="0"/>
              <a:t> by subject matter experts is needed)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563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Addressing Outliers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0200"/>
            <a:ext cx="9372600" cy="5257800"/>
          </a:xfrm>
        </p:spPr>
        <p:txBody>
          <a:bodyPr>
            <a:normAutofit/>
          </a:bodyPr>
          <a:lstStyle/>
          <a:p>
            <a:r>
              <a:rPr lang="en-US" dirty="0"/>
              <a:t>Outlier as a</a:t>
            </a:r>
            <a:r>
              <a:rPr lang="en-US" sz="2800" dirty="0"/>
              <a:t> noise</a:t>
            </a:r>
          </a:p>
          <a:p>
            <a:pPr lvl="1"/>
            <a:r>
              <a:rPr lang="en-US" sz="2000" dirty="0"/>
              <a:t>E.g., age of 200 --&gt; </a:t>
            </a:r>
            <a:r>
              <a:rPr lang="en-US" sz="2000" dirty="0">
                <a:solidFill>
                  <a:srgbClr val="C00000"/>
                </a:solidFill>
              </a:rPr>
              <a:t>Delete</a:t>
            </a:r>
            <a:r>
              <a:rPr lang="en-US" sz="2000" dirty="0"/>
              <a:t> the outlier</a:t>
            </a:r>
          </a:p>
          <a:p>
            <a:pPr marL="457200" lvl="1" indent="0">
              <a:buNone/>
            </a:pPr>
            <a:r>
              <a:rPr lang="en-US" sz="2000" dirty="0"/>
              <a:t>                                       </a:t>
            </a:r>
            <a:r>
              <a:rPr lang="en-US" sz="2000" dirty="0">
                <a:solidFill>
                  <a:srgbClr val="C00000"/>
                </a:solidFill>
              </a:rPr>
              <a:t>Replace</a:t>
            </a:r>
            <a:r>
              <a:rPr lang="en-US" sz="2000" dirty="0"/>
              <a:t> the outlier with a value (e.g., median)</a:t>
            </a:r>
          </a:p>
          <a:p>
            <a:pPr marL="457200" lvl="1" indent="0">
              <a:buNone/>
            </a:pPr>
            <a:r>
              <a:rPr lang="en-US" sz="2000" dirty="0"/>
              <a:t>                                       </a:t>
            </a:r>
            <a:r>
              <a:rPr lang="en-US" sz="2000" dirty="0">
                <a:solidFill>
                  <a:srgbClr val="C00000"/>
                </a:solidFill>
              </a:rPr>
              <a:t>etc.</a:t>
            </a:r>
          </a:p>
          <a:p>
            <a:pPr marL="457200" lvl="1" indent="0">
              <a:buNone/>
            </a:pPr>
            <a:r>
              <a:rPr lang="en-US" sz="2000" dirty="0"/>
              <a:t>                                       </a:t>
            </a:r>
          </a:p>
          <a:p>
            <a:pPr marL="457200" lvl="1" indent="0">
              <a:buNone/>
            </a:pPr>
            <a:endParaRPr lang="en-US" sz="2000" dirty="0"/>
          </a:p>
          <a:p>
            <a:pPr lvl="1"/>
            <a:endParaRPr lang="en-US" sz="2000" dirty="0"/>
          </a:p>
          <a:p>
            <a:r>
              <a:rPr lang="en-US" sz="2800" dirty="0"/>
              <a:t>Outlier as a real extreme value (not noise)</a:t>
            </a:r>
          </a:p>
          <a:p>
            <a:pPr lvl="1"/>
            <a:r>
              <a:rPr lang="en-US" sz="2000" dirty="0"/>
              <a:t>E.g., Elon Musk salary --&gt; Deleting </a:t>
            </a:r>
            <a:r>
              <a:rPr lang="en-US" sz="2000" dirty="0">
                <a:solidFill>
                  <a:srgbClr val="C00000"/>
                </a:solidFill>
              </a:rPr>
              <a:t>valid cases</a:t>
            </a:r>
            <a:r>
              <a:rPr lang="en-US" sz="2000" dirty="0"/>
              <a:t> biases your sample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marL="0" lvl="1" indent="228600"/>
            <a:r>
              <a:rPr lang="en-US" sz="2800" dirty="0"/>
              <a:t>Outlier as output</a:t>
            </a:r>
          </a:p>
          <a:p>
            <a:pPr lvl="1"/>
            <a:r>
              <a:rPr lang="en-US" sz="2000" dirty="0"/>
              <a:t>E.g., detecting fraud --&gt; Outliers are </a:t>
            </a:r>
            <a:r>
              <a:rPr lang="en-US" sz="2000" dirty="0">
                <a:solidFill>
                  <a:srgbClr val="C00000"/>
                </a:solidFill>
              </a:rPr>
              <a:t>outputs of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13862D-F340-89FF-84E9-360929D66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9915" y="1912565"/>
            <a:ext cx="3074097" cy="20263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7A3F37-20D7-D992-8618-59319A24D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0709" y="5124758"/>
            <a:ext cx="3083765" cy="158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90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mathematical equation&#10;&#10;Description automatically generated">
            <a:extLst>
              <a:ext uri="{FF2B5EF4-FFF2-40B4-BE49-F238E27FC236}">
                <a16:creationId xmlns:a16="http://schemas.microsoft.com/office/drawing/2014/main" id="{5D4C2FC0-2739-F194-8ABE-005F5B5A96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876" y="4019550"/>
            <a:ext cx="4417454" cy="2613660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6750DA60-439E-C041-7AD7-80A38F096F83}"/>
              </a:ext>
            </a:extLst>
          </p:cNvPr>
          <p:cNvSpPr txBox="1">
            <a:spLocks noChangeArrowheads="1"/>
          </p:cNvSpPr>
          <p:nvPr/>
        </p:nvSpPr>
        <p:spPr>
          <a:xfrm>
            <a:off x="720090" y="443508"/>
            <a:ext cx="94869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/>
              <a:t>Data Preprocessing - Normalizing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7DCD12-DA35-58C6-7E25-23199C57A324}"/>
              </a:ext>
            </a:extLst>
          </p:cNvPr>
          <p:cNvSpPr txBox="1"/>
          <p:nvPr/>
        </p:nvSpPr>
        <p:spPr>
          <a:xfrm>
            <a:off x="720090" y="1277898"/>
            <a:ext cx="110871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</a:rPr>
              <a:t>Transform</a:t>
            </a:r>
            <a:r>
              <a:rPr lang="en-US" sz="2400" dirty="0"/>
              <a:t> the values of a dataset into a </a:t>
            </a:r>
            <a:r>
              <a:rPr lang="en-US" sz="2400" dirty="0">
                <a:solidFill>
                  <a:srgbClr val="C00000"/>
                </a:solidFill>
              </a:rPr>
              <a:t>uniform scale </a:t>
            </a:r>
            <a:r>
              <a:rPr lang="en-US" sz="2400" dirty="0"/>
              <a:t>(e.g., 0-1)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Some algorithms (e.g., clustering) are </a:t>
            </a:r>
            <a:r>
              <a:rPr lang="en-US" sz="2400" dirty="0">
                <a:solidFill>
                  <a:srgbClr val="C00000"/>
                </a:solidFill>
              </a:rPr>
              <a:t>sensitive to the scale </a:t>
            </a:r>
            <a:r>
              <a:rPr lang="en-US" sz="2400" dirty="0"/>
              <a:t>of the features </a:t>
            </a:r>
          </a:p>
          <a:p>
            <a:endParaRPr lang="en-US" sz="2000" dirty="0"/>
          </a:p>
          <a:p>
            <a:pPr marL="171450" lvl="2" indent="171450">
              <a:spcBef>
                <a:spcPts val="600"/>
              </a:spcBef>
              <a:spcAft>
                <a:spcPts val="600"/>
              </a:spcAft>
            </a:pPr>
            <a:r>
              <a:rPr lang="en-US" altLang="en-US" b="1" dirty="0"/>
              <a:t>min-max normalization</a:t>
            </a:r>
            <a:r>
              <a:rPr lang="en-US" altLang="en-US" dirty="0"/>
              <a:t>: </a:t>
            </a:r>
            <a:r>
              <a:rPr lang="en-US" altLang="en-US" dirty="0">
                <a:solidFill>
                  <a:srgbClr val="C00000"/>
                </a:solidFill>
              </a:rPr>
              <a:t>preserve scale </a:t>
            </a:r>
            <a:r>
              <a:rPr lang="en-US" altLang="en-US" dirty="0"/>
              <a:t>but </a:t>
            </a:r>
            <a:r>
              <a:rPr lang="en-US" dirty="0"/>
              <a:t>does not handle outliers well. A value between 0 and 1</a:t>
            </a:r>
            <a:endParaRPr lang="en-US" altLang="en-US" dirty="0"/>
          </a:p>
          <a:p>
            <a:pPr marL="171450" lvl="2" indent="17145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>
                <a:effectLst/>
              </a:rPr>
              <a:t>New value = </a:t>
            </a:r>
            <a:r>
              <a:rPr lang="en-US" b="1" dirty="0">
                <a:effectLst/>
              </a:rPr>
              <a:t>(</a:t>
            </a:r>
            <a:r>
              <a:rPr lang="en-US" dirty="0">
                <a:effectLst/>
              </a:rPr>
              <a:t>Original value - Min</a:t>
            </a:r>
            <a:r>
              <a:rPr lang="en-US" b="1" dirty="0">
                <a:effectLst/>
              </a:rPr>
              <a:t>) / </a:t>
            </a:r>
            <a:r>
              <a:rPr lang="en-US" dirty="0">
                <a:effectLst/>
              </a:rPr>
              <a:t>(Max - Min)</a:t>
            </a:r>
            <a:endParaRPr lang="en-US" altLang="en-US" dirty="0"/>
          </a:p>
          <a:p>
            <a:pPr marL="171450" lvl="2" indent="171450">
              <a:spcBef>
                <a:spcPts val="600"/>
              </a:spcBef>
              <a:spcAft>
                <a:spcPts val="600"/>
              </a:spcAft>
              <a:buNone/>
            </a:pPr>
            <a:endParaRPr lang="en-US" altLang="en-US" dirty="0"/>
          </a:p>
          <a:p>
            <a:pPr marL="171450" lvl="2" indent="171450">
              <a:spcBef>
                <a:spcPts val="600"/>
              </a:spcBef>
              <a:spcAft>
                <a:spcPts val="600"/>
              </a:spcAft>
            </a:pPr>
            <a:r>
              <a:rPr lang="en-US" altLang="en-US" b="1" dirty="0"/>
              <a:t>z-score normalization</a:t>
            </a:r>
            <a:r>
              <a:rPr lang="en-US" altLang="en-US" dirty="0"/>
              <a:t>: better </a:t>
            </a:r>
            <a:r>
              <a:rPr lang="en-US" altLang="en-US" dirty="0">
                <a:solidFill>
                  <a:srgbClr val="C00000"/>
                </a:solidFill>
              </a:rPr>
              <a:t>handling of outliers </a:t>
            </a:r>
            <a:r>
              <a:rPr lang="en-US" altLang="en-US" dirty="0"/>
              <a:t>but not exact same scale</a:t>
            </a:r>
          </a:p>
          <a:p>
            <a:pPr marL="171450" lvl="2" indent="17145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>
                <a:effectLst/>
              </a:rPr>
              <a:t>New value = </a:t>
            </a:r>
            <a:r>
              <a:rPr lang="en-US" b="1" dirty="0">
                <a:effectLst/>
              </a:rPr>
              <a:t>(</a:t>
            </a:r>
            <a:r>
              <a:rPr lang="en-US" dirty="0">
                <a:effectLst/>
              </a:rPr>
              <a:t>Original value - Mean</a:t>
            </a:r>
            <a:r>
              <a:rPr lang="en-US" b="1" dirty="0">
                <a:effectLst/>
              </a:rPr>
              <a:t>) / </a:t>
            </a:r>
            <a:r>
              <a:rPr lang="en-US" dirty="0">
                <a:effectLst/>
              </a:rPr>
              <a:t>Standard deviation</a:t>
            </a:r>
          </a:p>
          <a:p>
            <a:pPr marL="171450" lvl="2" indent="171450">
              <a:spcBef>
                <a:spcPts val="600"/>
              </a:spcBef>
              <a:spcAft>
                <a:spcPts val="600"/>
              </a:spcAft>
              <a:buNone/>
            </a:pPr>
            <a:endParaRPr lang="en-US" alt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171450" lvl="2" indent="171450">
              <a:spcBef>
                <a:spcPts val="600"/>
              </a:spcBef>
              <a:spcAft>
                <a:spcPts val="600"/>
              </a:spcAft>
              <a:buNone/>
            </a:pPr>
            <a:endParaRPr lang="en-US" alt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171450" lvl="2" indent="17145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/>
              <a:t>Normalizing can make the </a:t>
            </a:r>
            <a:r>
              <a:rPr lang="en-US" sz="2000" dirty="0">
                <a:solidFill>
                  <a:srgbClr val="C00000"/>
                </a:solidFill>
              </a:rPr>
              <a:t>outliers less influential</a:t>
            </a:r>
            <a:r>
              <a:rPr lang="en-US" sz="2000" dirty="0"/>
              <a:t>. </a:t>
            </a:r>
          </a:p>
          <a:p>
            <a:pPr marL="171450" lvl="2" indent="17145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/>
              <a:t>Normalization can result in </a:t>
            </a:r>
            <a:r>
              <a:rPr lang="en-US" sz="2000" dirty="0">
                <a:solidFill>
                  <a:srgbClr val="C00000"/>
                </a:solidFill>
              </a:rPr>
              <a:t>a loss of information </a:t>
            </a:r>
            <a:r>
              <a:rPr lang="en-US" sz="2000" dirty="0"/>
              <a:t>in some datasets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8D395EE-12C7-1E10-783B-A6B352E561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3426332"/>
              </p:ext>
            </p:extLst>
          </p:nvPr>
        </p:nvGraphicFramePr>
        <p:xfrm>
          <a:off x="10452944" y="906780"/>
          <a:ext cx="1601896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3154">
                  <a:extLst>
                    <a:ext uri="{9D8B030D-6E8A-4147-A177-3AD203B41FA5}">
                      <a16:colId xmlns:a16="http://schemas.microsoft.com/office/drawing/2014/main" val="2140483944"/>
                    </a:ext>
                  </a:extLst>
                </a:gridCol>
                <a:gridCol w="1008742">
                  <a:extLst>
                    <a:ext uri="{9D8B030D-6E8A-4147-A177-3AD203B41FA5}">
                      <a16:colId xmlns:a16="http://schemas.microsoft.com/office/drawing/2014/main" val="1906800124"/>
                    </a:ext>
                  </a:extLst>
                </a:gridCol>
              </a:tblGrid>
              <a:tr h="31294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835725"/>
                  </a:ext>
                </a:extLst>
              </a:tr>
              <a:tr h="312949">
                <a:tc>
                  <a:txBody>
                    <a:bodyPr/>
                    <a:lstStyle/>
                    <a:p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304571"/>
                  </a:ext>
                </a:extLst>
              </a:tr>
              <a:tr h="312949"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102,000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0293199"/>
                  </a:ext>
                </a:extLst>
              </a:tr>
              <a:tr h="312949">
                <a:tc>
                  <a:txBody>
                    <a:bodyPr/>
                    <a:lstStyle/>
                    <a:p>
                      <a:r>
                        <a:rPr lang="en-US" dirty="0"/>
                        <a:t>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101,000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3017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3207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57AD6-477D-F0CC-DA2C-AE4225BFF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Publications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A4F1F-D38D-7A0F-CCE6-CD9E633B1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Natural Language Processing with Transformers</a:t>
            </a:r>
            <a:r>
              <a:rPr lang="en-US" dirty="0"/>
              <a:t>, Lewis Tunstall, Leandro von Werra, and Thomas Wolf (Revised Edition, 2022)</a:t>
            </a:r>
          </a:p>
          <a:p>
            <a:r>
              <a:rPr lang="en-US" i="1" dirty="0"/>
              <a:t>Speech and Language Processing </a:t>
            </a:r>
            <a:r>
              <a:rPr lang="en-US" dirty="0"/>
              <a:t>(2025), Dan </a:t>
            </a:r>
            <a:r>
              <a:rPr lang="en-US" dirty="0" err="1"/>
              <a:t>Jurafsky</a:t>
            </a:r>
            <a:r>
              <a:rPr lang="en-US" dirty="0"/>
              <a:t> and James H. Martin, Stanford's standard NLP textbook.</a:t>
            </a:r>
          </a:p>
          <a:p>
            <a:r>
              <a:rPr lang="en-US" i="1" dirty="0"/>
              <a:t>Neural Network Methods for Natural Language Processing </a:t>
            </a:r>
            <a:r>
              <a:rPr lang="en-US" dirty="0"/>
              <a:t>(2017), Yoav Goldberg</a:t>
            </a:r>
          </a:p>
          <a:p>
            <a:r>
              <a:rPr lang="en-US" dirty="0">
                <a:solidFill>
                  <a:srgbClr val="C00000"/>
                </a:solidFill>
              </a:rPr>
              <a:t>Papers</a:t>
            </a:r>
            <a:r>
              <a:rPr lang="en-US" dirty="0"/>
              <a:t> referenced in the </a:t>
            </a:r>
            <a:r>
              <a:rPr lang="en-US" dirty="0">
                <a:solidFill>
                  <a:srgbClr val="C00000"/>
                </a:solidFill>
              </a:rPr>
              <a:t>presentation files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22870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A0735AE3-A27A-B424-2DBA-D7AAC18C17A3}"/>
              </a:ext>
            </a:extLst>
          </p:cNvPr>
          <p:cNvSpPr txBox="1">
            <a:spLocks noChangeArrowheads="1"/>
          </p:cNvSpPr>
          <p:nvPr/>
        </p:nvSpPr>
        <p:spPr>
          <a:xfrm>
            <a:off x="699066" y="476737"/>
            <a:ext cx="968121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/>
              <a:t>Data Preprocessing - Categorical Data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9287C8-CAF2-BF91-2911-9A66B6B0B3DA}"/>
              </a:ext>
            </a:extLst>
          </p:cNvPr>
          <p:cNvSpPr txBox="1"/>
          <p:nvPr/>
        </p:nvSpPr>
        <p:spPr>
          <a:xfrm>
            <a:off x="699066" y="1247348"/>
            <a:ext cx="11312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dirty="0"/>
              <a:t>In some machine learning models, the inputs should be </a:t>
            </a:r>
            <a:r>
              <a:rPr lang="en-US" sz="2600" dirty="0">
                <a:solidFill>
                  <a:srgbClr val="C00000"/>
                </a:solidFill>
              </a:rPr>
              <a:t>numeric</a:t>
            </a:r>
            <a:r>
              <a:rPr lang="en-US" sz="2600" dirty="0"/>
              <a:t> values:</a:t>
            </a:r>
          </a:p>
          <a:p>
            <a:endParaRPr lang="en-US" sz="2000" dirty="0"/>
          </a:p>
          <a:p>
            <a:r>
              <a:rPr lang="en-US" sz="2000" b="1" dirty="0"/>
              <a:t>Ordinal categorical variables: </a:t>
            </a:r>
            <a:r>
              <a:rPr lang="en-US" sz="2000" dirty="0"/>
              <a:t>labels that take only a finite number of values with </a:t>
            </a:r>
            <a:r>
              <a:rPr lang="en-US" sz="2000" dirty="0">
                <a:solidFill>
                  <a:srgbClr val="C00000"/>
                </a:solidFill>
              </a:rPr>
              <a:t>orders</a:t>
            </a:r>
            <a:r>
              <a:rPr lang="en-US" sz="2000" dirty="0"/>
              <a:t> (e.g., grades)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Sometimes labels can be replaced with </a:t>
            </a:r>
            <a:r>
              <a:rPr lang="en-US" sz="2000" dirty="0">
                <a:solidFill>
                  <a:srgbClr val="C00000"/>
                </a:solidFill>
              </a:rPr>
              <a:t>corresponding numerical values</a:t>
            </a:r>
            <a:r>
              <a:rPr lang="en-US" sz="2000" dirty="0"/>
              <a:t> in a statistical model</a:t>
            </a:r>
          </a:p>
          <a:p>
            <a:pPr marL="342900" indent="-342900">
              <a:buFontTx/>
              <a:buChar char="-"/>
            </a:pPr>
            <a:r>
              <a:rPr lang="en-US" sz="2000" dirty="0">
                <a:solidFill>
                  <a:srgbClr val="C00000"/>
                </a:solidFill>
              </a:rPr>
              <a:t>One-Hot encoding </a:t>
            </a:r>
            <a:r>
              <a:rPr lang="en-US" sz="2000" dirty="0"/>
              <a:t>usually can be used for converting categories to numerical values</a:t>
            </a:r>
          </a:p>
          <a:p>
            <a:endParaRPr lang="en-US" sz="2000" b="1" dirty="0"/>
          </a:p>
          <a:p>
            <a:r>
              <a:rPr lang="en-US" sz="2000" b="1" dirty="0"/>
              <a:t>Nominal categorical variables: </a:t>
            </a:r>
            <a:r>
              <a:rPr lang="en-US" sz="2000" dirty="0">
                <a:solidFill>
                  <a:srgbClr val="C00000"/>
                </a:solidFill>
              </a:rPr>
              <a:t>labels</a:t>
            </a:r>
            <a:r>
              <a:rPr lang="en-US" sz="2000" dirty="0"/>
              <a:t> that take only a finite number of values </a:t>
            </a:r>
            <a:r>
              <a:rPr lang="en-US" sz="2000" dirty="0">
                <a:solidFill>
                  <a:srgbClr val="C00000"/>
                </a:solidFill>
              </a:rPr>
              <a:t>without orders </a:t>
            </a:r>
            <a:r>
              <a:rPr lang="en-US" sz="2000" dirty="0"/>
              <a:t>(e.g., colors)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It is </a:t>
            </a:r>
            <a:r>
              <a:rPr lang="en-US" sz="2000" dirty="0">
                <a:solidFill>
                  <a:srgbClr val="C00000"/>
                </a:solidFill>
              </a:rPr>
              <a:t>wrong </a:t>
            </a:r>
            <a:r>
              <a:rPr lang="en-US" sz="2000" dirty="0"/>
              <a:t>to replace labels with </a:t>
            </a:r>
            <a:r>
              <a:rPr lang="en-US" sz="2000" dirty="0">
                <a:solidFill>
                  <a:srgbClr val="C00000"/>
                </a:solidFill>
              </a:rPr>
              <a:t>different numerical values </a:t>
            </a:r>
            <a:r>
              <a:rPr lang="en-US" sz="2000" dirty="0"/>
              <a:t>in a statistical model</a:t>
            </a: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rgbClr val="C00000"/>
                </a:solidFill>
              </a:rPr>
              <a:t>One-Hot encoding </a:t>
            </a:r>
            <a:r>
              <a:rPr lang="en-US" sz="2000" dirty="0"/>
              <a:t>can be used for converting labels to numerical values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B3E65E-ED9A-D91E-3F40-13B2F915E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066" y="4657725"/>
            <a:ext cx="5010150" cy="19058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3A81A4-D5F1-6EE9-DA6B-904ED516D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0" y="4387523"/>
            <a:ext cx="5622885" cy="217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28486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>
            <a:extLst>
              <a:ext uri="{FF2B5EF4-FFF2-40B4-BE49-F238E27FC236}">
                <a16:creationId xmlns:a16="http://schemas.microsoft.com/office/drawing/2014/main" id="{FCC4B850-06E3-7548-AE9B-5A229D0EFC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5810" y="304800"/>
            <a:ext cx="9902190" cy="685800"/>
          </a:xfrm>
        </p:spPr>
        <p:txBody>
          <a:bodyPr>
            <a:noAutofit/>
          </a:bodyPr>
          <a:lstStyle/>
          <a:p>
            <a:r>
              <a:rPr lang="en-US" altLang="en-US" dirty="0"/>
              <a:t>Other Major Tasks in Data Preprocessing</a:t>
            </a:r>
          </a:p>
        </p:txBody>
      </p:sp>
      <p:sp>
        <p:nvSpPr>
          <p:cNvPr id="26626" name="Rectangle 3">
            <a:extLst>
              <a:ext uri="{FF2B5EF4-FFF2-40B4-BE49-F238E27FC236}">
                <a16:creationId xmlns:a16="http://schemas.microsoft.com/office/drawing/2014/main" id="{A2B13FE1-2891-794E-9AA3-7789141938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27760" y="1249680"/>
            <a:ext cx="10507980" cy="51054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20000"/>
              </a:lnSpc>
            </a:pPr>
            <a:r>
              <a:rPr lang="en-US" altLang="en-US" sz="2000" b="1" dirty="0"/>
              <a:t>Data cleaning (other steps)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000" dirty="0"/>
              <a:t>Smooth </a:t>
            </a:r>
            <a:r>
              <a:rPr lang="en-US" altLang="en-US" sz="2000" dirty="0">
                <a:solidFill>
                  <a:srgbClr val="C00000"/>
                </a:solidFill>
              </a:rPr>
              <a:t>noisy data</a:t>
            </a:r>
            <a:r>
              <a:rPr lang="en-US" altLang="en-US" sz="2000" dirty="0"/>
              <a:t>, remove </a:t>
            </a:r>
            <a:r>
              <a:rPr lang="en-US" altLang="en-US" sz="2000" dirty="0">
                <a:solidFill>
                  <a:srgbClr val="C00000"/>
                </a:solidFill>
              </a:rPr>
              <a:t>duplicates</a:t>
            </a:r>
            <a:r>
              <a:rPr lang="en-US" altLang="en-US" sz="2000" dirty="0"/>
              <a:t>, resolve inconsistencies and </a:t>
            </a:r>
            <a:r>
              <a:rPr lang="en-US" altLang="en-US" sz="2000" dirty="0">
                <a:solidFill>
                  <a:srgbClr val="C00000"/>
                </a:solidFill>
              </a:rPr>
              <a:t>discrepancies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en-US" sz="2000" b="1" dirty="0"/>
              <a:t>Data integration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000" dirty="0"/>
              <a:t>Data </a:t>
            </a:r>
            <a:r>
              <a:rPr lang="en-US" altLang="en-US" sz="2000" dirty="0">
                <a:solidFill>
                  <a:srgbClr val="C00000"/>
                </a:solidFill>
              </a:rPr>
              <a:t>warehousing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000" dirty="0">
                <a:solidFill>
                  <a:srgbClr val="C00000"/>
                </a:solidFill>
              </a:rPr>
              <a:t>Summarizing</a:t>
            </a:r>
            <a:r>
              <a:rPr lang="en-US" altLang="en-US" sz="2000" dirty="0"/>
              <a:t> data</a:t>
            </a:r>
          </a:p>
          <a:p>
            <a:pPr>
              <a:lnSpc>
                <a:spcPct val="120000"/>
              </a:lnSpc>
            </a:pPr>
            <a:r>
              <a:rPr lang="en-US" altLang="en-US" sz="2000" b="1" dirty="0"/>
              <a:t>Data reduction 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000" dirty="0">
                <a:solidFill>
                  <a:srgbClr val="C00000"/>
                </a:solidFill>
              </a:rPr>
              <a:t>Dimensionality</a:t>
            </a:r>
            <a:r>
              <a:rPr lang="en-US" altLang="en-US" sz="2000" dirty="0"/>
              <a:t> reduction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000" dirty="0">
                <a:solidFill>
                  <a:srgbClr val="C00000"/>
                </a:solidFill>
              </a:rPr>
              <a:t>Numerosity</a:t>
            </a:r>
            <a:r>
              <a:rPr lang="en-US" altLang="en-US" sz="2000" dirty="0"/>
              <a:t> reduction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en-US" sz="2000" b="1" dirty="0"/>
              <a:t>Data transformation (other steps)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000" dirty="0">
                <a:solidFill>
                  <a:srgbClr val="C00000"/>
                </a:solidFill>
              </a:rPr>
              <a:t>Discretization</a:t>
            </a:r>
          </a:p>
          <a:p>
            <a:pPr marL="228600" lvl="1" eaLnBrk="1" hangingPunct="1">
              <a:lnSpc>
                <a:spcPct val="120000"/>
              </a:lnSpc>
            </a:pPr>
            <a:r>
              <a:rPr lang="en-US" altLang="en-US" sz="2000" b="1" dirty="0"/>
              <a:t>Data Balancing </a:t>
            </a:r>
          </a:p>
          <a:p>
            <a:pPr marL="0" lvl="1" indent="0" eaLnBrk="1" hangingPunct="1">
              <a:lnSpc>
                <a:spcPct val="120000"/>
              </a:lnSpc>
              <a:buNone/>
            </a:pPr>
            <a:endParaRPr lang="en-US" altLang="en-US" sz="2000" b="1" dirty="0"/>
          </a:p>
          <a:p>
            <a:pPr lvl="1" eaLnBrk="1" hangingPunct="1">
              <a:lnSpc>
                <a:spcPct val="120000"/>
              </a:lnSpc>
            </a:pPr>
            <a:endParaRPr lang="en-US" alt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8C3E0A-89EA-D9FD-9B24-6AF5CB434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469" y="2651760"/>
            <a:ext cx="6502746" cy="295656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062FF-111C-1A01-B8E9-904550216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8050" cy="1325563"/>
          </a:xfrm>
        </p:spPr>
        <p:txBody>
          <a:bodyPr/>
          <a:lstStyle/>
          <a:p>
            <a:r>
              <a:rPr lang="en-US" dirty="0"/>
              <a:t>Data Preprocessing - Imbalanced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86D65-FF13-2399-BAD2-0CCC3DC16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6805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 dataset in which </a:t>
            </a:r>
            <a:r>
              <a:rPr lang="en-US" dirty="0">
                <a:solidFill>
                  <a:srgbClr val="C00000"/>
                </a:solidFill>
              </a:rPr>
              <a:t>most</a:t>
            </a:r>
            <a:r>
              <a:rPr lang="en-US" dirty="0"/>
              <a:t> of examples belong to the </a:t>
            </a:r>
            <a:r>
              <a:rPr lang="en-US" dirty="0">
                <a:solidFill>
                  <a:srgbClr val="C00000"/>
                </a:solidFill>
              </a:rPr>
              <a:t>same class </a:t>
            </a:r>
            <a:r>
              <a:rPr lang="en-US" dirty="0"/>
              <a:t>is not a good training set for learning.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Solutions</a:t>
            </a:r>
            <a:r>
              <a:rPr lang="en-US" dirty="0"/>
              <a:t>:</a:t>
            </a:r>
          </a:p>
          <a:p>
            <a:pPr marL="342900" indent="-342900"/>
            <a:r>
              <a:rPr lang="en-US" dirty="0">
                <a:solidFill>
                  <a:srgbClr val="C00000"/>
                </a:solidFill>
              </a:rPr>
              <a:t>Loss function</a:t>
            </a: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penalizing</a:t>
            </a:r>
            <a:r>
              <a:rPr lang="en-US" dirty="0"/>
              <a:t> wrong classification of the rare class more than the abundant class</a:t>
            </a:r>
          </a:p>
          <a:p>
            <a:pPr marL="342900" indent="-342900"/>
            <a:r>
              <a:rPr lang="en-US" dirty="0">
                <a:solidFill>
                  <a:srgbClr val="C00000"/>
                </a:solidFill>
              </a:rPr>
              <a:t>Resampling</a:t>
            </a:r>
            <a:r>
              <a:rPr lang="en-US" dirty="0"/>
              <a:t> methods to balance data</a:t>
            </a:r>
          </a:p>
          <a:p>
            <a:pPr marL="342900" indent="-342900"/>
            <a:r>
              <a:rPr lang="en-US" dirty="0"/>
              <a:t>Right </a:t>
            </a:r>
            <a:r>
              <a:rPr lang="en-US" dirty="0">
                <a:solidFill>
                  <a:srgbClr val="C00000"/>
                </a:solidFill>
              </a:rPr>
              <a:t>assessment measures </a:t>
            </a:r>
            <a:r>
              <a:rPr lang="en-US" dirty="0"/>
              <a:t>present performance of the model on </a:t>
            </a:r>
            <a:r>
              <a:rPr lang="en-US" dirty="0">
                <a:solidFill>
                  <a:srgbClr val="C00000"/>
                </a:solidFill>
              </a:rPr>
              <a:t>rare classes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0AB51D-678D-CC72-48E3-FCB2567C5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396" y="2183130"/>
            <a:ext cx="3453892" cy="16581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11B0C9-3C12-6A0A-281C-F082268534AB}"/>
              </a:ext>
            </a:extLst>
          </p:cNvPr>
          <p:cNvSpPr txBox="1"/>
          <p:nvPr/>
        </p:nvSpPr>
        <p:spPr>
          <a:xfrm>
            <a:off x="6923723" y="3748048"/>
            <a:ext cx="47005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Imbalanced                                            Balanced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964322-1F98-71AA-0196-2BDA318D54F7}"/>
              </a:ext>
            </a:extLst>
          </p:cNvPr>
          <p:cNvSpPr txBox="1"/>
          <p:nvPr/>
        </p:nvSpPr>
        <p:spPr>
          <a:xfrm>
            <a:off x="825819" y="2642870"/>
            <a:ext cx="60979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Problem</a:t>
            </a:r>
            <a:r>
              <a:rPr lang="en-US" sz="2400" dirty="0"/>
              <a:t>:</a:t>
            </a:r>
          </a:p>
          <a:p>
            <a:r>
              <a:rPr lang="en-US" sz="2400" dirty="0"/>
              <a:t>Training based on maximum accuracy (least error) may </a:t>
            </a:r>
            <a:r>
              <a:rPr lang="en-US" sz="2400" dirty="0">
                <a:solidFill>
                  <a:srgbClr val="C00000"/>
                </a:solidFill>
              </a:rPr>
              <a:t>ignore rare classes </a:t>
            </a:r>
          </a:p>
        </p:txBody>
      </p:sp>
    </p:spTree>
    <p:extLst>
      <p:ext uri="{BB962C8B-B14F-4D97-AF65-F5344CB8AC3E}">
        <p14:creationId xmlns:p14="http://schemas.microsoft.com/office/powerpoint/2010/main" val="26946533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745-295C-8647-F717-68DA33F3D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Assessment in Imbalanced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41557-BC7B-AE33-0C5D-6CE069DCF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969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there is a dataset with more than </a:t>
            </a:r>
            <a:r>
              <a:rPr lang="en-US" dirty="0">
                <a:solidFill>
                  <a:srgbClr val="C00000"/>
                </a:solidFill>
              </a:rPr>
              <a:t>90%</a:t>
            </a:r>
            <a:r>
              <a:rPr lang="en-US" dirty="0"/>
              <a:t> percent of </a:t>
            </a:r>
            <a:r>
              <a:rPr lang="en-US" dirty="0">
                <a:solidFill>
                  <a:srgbClr val="C00000"/>
                </a:solidFill>
              </a:rPr>
              <a:t>one class</a:t>
            </a:r>
            <a:r>
              <a:rPr lang="en-US" dirty="0"/>
              <a:t>, a model which classifies all samples into that class will have an </a:t>
            </a:r>
            <a:r>
              <a:rPr lang="en-US" dirty="0">
                <a:solidFill>
                  <a:srgbClr val="C00000"/>
                </a:solidFill>
              </a:rPr>
              <a:t>excellent accuracy </a:t>
            </a:r>
            <a:r>
              <a:rPr lang="en-US" dirty="0"/>
              <a:t>(more than 90%):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imbalanced data: </a:t>
            </a:r>
          </a:p>
          <a:p>
            <a:r>
              <a:rPr lang="en-US" dirty="0">
                <a:solidFill>
                  <a:srgbClr val="C00000"/>
                </a:solidFill>
              </a:rPr>
              <a:t>Sensitivity</a:t>
            </a:r>
            <a:r>
              <a:rPr lang="en-US" dirty="0"/>
              <a:t> and </a:t>
            </a:r>
            <a:r>
              <a:rPr lang="en-US" dirty="0">
                <a:solidFill>
                  <a:srgbClr val="C00000"/>
                </a:solidFill>
              </a:rPr>
              <a:t>Specificity</a:t>
            </a:r>
            <a:r>
              <a:rPr lang="en-US" dirty="0"/>
              <a:t> measures can be useful besides accuracy rate.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F72FDD-001A-96BD-3DF9-77A6B917B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10" y="3142593"/>
            <a:ext cx="5823490" cy="2485636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76559452-414C-7705-4DCC-564CD15017B5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71902" y="3678128"/>
            <a:ext cx="485840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Finance: Detecting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fraudulent transactions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Healthcare: Diagnosing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rare diseases</a:t>
            </a:r>
          </a:p>
        </p:txBody>
      </p:sp>
    </p:spTree>
    <p:extLst>
      <p:ext uri="{BB962C8B-B14F-4D97-AF65-F5344CB8AC3E}">
        <p14:creationId xmlns:p14="http://schemas.microsoft.com/office/powerpoint/2010/main" val="34768848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E7F7-DB64-6EE0-6B9B-48D87B043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73" y="2221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Model Assessment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FF1C33F-8AC7-5995-72BA-8444BA681CFA}"/>
              </a:ext>
            </a:extLst>
          </p:cNvPr>
          <p:cNvGrpSpPr/>
          <p:nvPr/>
        </p:nvGrpSpPr>
        <p:grpSpPr>
          <a:xfrm>
            <a:off x="384048" y="1347780"/>
            <a:ext cx="3163495" cy="4687260"/>
            <a:chOff x="1377627" y="1347780"/>
            <a:chExt cx="2169916" cy="394530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5AD5089-FCEA-41E1-8E5F-9E1EEBE66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7627" y="1347780"/>
              <a:ext cx="2169916" cy="3945302"/>
            </a:xfrm>
            <a:prstGeom prst="rect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5977325-E4F7-348E-4F6B-C4721A896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7371" y="4380553"/>
              <a:ext cx="1937288" cy="811905"/>
            </a:xfrm>
            <a:prstGeom prst="rect">
              <a:avLst/>
            </a:prstGeom>
          </p:spPr>
        </p:pic>
      </p:grp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8704AFC-0505-3E15-91C9-D6671EBC5EB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58868" y="2262378"/>
          <a:ext cx="2746171" cy="30914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282840" imgH="3695760" progId="">
                  <p:embed/>
                </p:oleObj>
              </mc:Choice>
              <mc:Fallback>
                <p:oleObj name="PBrush" r:id="rId4" imgW="3282840" imgH="3695760" progId="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8704AFC-0505-3E15-91C9-D6671EBC5E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58868" y="2262378"/>
                        <a:ext cx="2746171" cy="30914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806378F-442B-6832-F531-AA35D034906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991474" y="1412398"/>
          <a:ext cx="5032886" cy="40332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5562720" imgH="4457880" progId="">
                  <p:embed/>
                </p:oleObj>
              </mc:Choice>
              <mc:Fallback>
                <p:oleObj name="PBrush" r:id="rId6" imgW="5562720" imgH="4457880" progId="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0806378F-442B-6832-F531-AA35D03490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91474" y="1412398"/>
                        <a:ext cx="5032886" cy="40332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369663A-7596-1530-AF52-3B8FB169A25C}"/>
              </a:ext>
            </a:extLst>
          </p:cNvPr>
          <p:cNvSpPr txBox="1"/>
          <p:nvPr/>
        </p:nvSpPr>
        <p:spPr>
          <a:xfrm>
            <a:off x="8439212" y="978448"/>
            <a:ext cx="2137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Confusion Matrix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3234F-7A91-011A-F3B9-748D18034DC9}"/>
              </a:ext>
            </a:extLst>
          </p:cNvPr>
          <p:cNvSpPr txBox="1"/>
          <p:nvPr/>
        </p:nvSpPr>
        <p:spPr>
          <a:xfrm>
            <a:off x="4400549" y="5879552"/>
            <a:ext cx="76238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e.g., dataset contains 10% positive and 90% negative for a disease :</a:t>
            </a:r>
          </a:p>
          <a:p>
            <a:r>
              <a:rPr lang="en-US" dirty="0"/>
              <a:t>Using </a:t>
            </a:r>
            <a:r>
              <a:rPr lang="en-US" dirty="0">
                <a:solidFill>
                  <a:srgbClr val="C00000"/>
                </a:solidFill>
              </a:rPr>
              <a:t>sensitivity</a:t>
            </a:r>
            <a:r>
              <a:rPr lang="en-US" dirty="0"/>
              <a:t> measure we can focus on just 10% of </a:t>
            </a:r>
            <a:r>
              <a:rPr lang="en-US" dirty="0">
                <a:solidFill>
                  <a:srgbClr val="C00000"/>
                </a:solidFill>
              </a:rPr>
              <a:t>positive</a:t>
            </a:r>
            <a:r>
              <a:rPr lang="en-US" dirty="0"/>
              <a:t> cases</a:t>
            </a:r>
          </a:p>
        </p:txBody>
      </p:sp>
    </p:spTree>
    <p:extLst>
      <p:ext uri="{BB962C8B-B14F-4D97-AF65-F5344CB8AC3E}">
        <p14:creationId xmlns:p14="http://schemas.microsoft.com/office/powerpoint/2010/main" val="32918176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E2AD5-319A-1544-1887-C99032D21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Assessment – Other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60962-CAC7-481E-16D3-4CD3CB687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25175" cy="4351338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Precision</a:t>
            </a:r>
            <a:r>
              <a:rPr lang="en-US" sz="2600" dirty="0"/>
              <a:t> measures the </a:t>
            </a:r>
            <a:r>
              <a:rPr lang="en-US" sz="2600" dirty="0">
                <a:solidFill>
                  <a:srgbClr val="C00000"/>
                </a:solidFill>
              </a:rPr>
              <a:t>accuracy</a:t>
            </a:r>
            <a:r>
              <a:rPr lang="en-US" sz="2600" dirty="0"/>
              <a:t> of the </a:t>
            </a:r>
            <a:r>
              <a:rPr lang="en-US" sz="2600" dirty="0">
                <a:solidFill>
                  <a:srgbClr val="C00000"/>
                </a:solidFill>
              </a:rPr>
              <a:t>positive</a:t>
            </a:r>
            <a:r>
              <a:rPr lang="en-US" sz="2600" dirty="0"/>
              <a:t> predictions</a:t>
            </a:r>
          </a:p>
          <a:p>
            <a:r>
              <a:rPr lang="en-US" sz="2600" dirty="0"/>
              <a:t>The </a:t>
            </a:r>
            <a:r>
              <a:rPr lang="en-US" sz="2600" dirty="0">
                <a:solidFill>
                  <a:srgbClr val="C00000"/>
                </a:solidFill>
              </a:rPr>
              <a:t>F1</a:t>
            </a:r>
            <a:r>
              <a:rPr lang="en-US" sz="2600" dirty="0"/>
              <a:t> score combines precision and recall (sensitivity) into a </a:t>
            </a:r>
            <a:r>
              <a:rPr lang="en-US" sz="2600" dirty="0">
                <a:solidFill>
                  <a:srgbClr val="C00000"/>
                </a:solidFill>
              </a:rPr>
              <a:t>single metric</a:t>
            </a:r>
            <a:r>
              <a:rPr lang="en-US" sz="2600" dirty="0"/>
              <a:t> (using harmonic mean) useful for evaluating model on </a:t>
            </a:r>
            <a:r>
              <a:rPr lang="en-US" sz="2600" dirty="0">
                <a:solidFill>
                  <a:srgbClr val="C00000"/>
                </a:solidFill>
              </a:rPr>
              <a:t>imbalanced </a:t>
            </a:r>
            <a:r>
              <a:rPr lang="en-US" sz="2600" dirty="0"/>
              <a:t>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91017C-C549-7E69-FE22-DB0AE74A4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700" y="3824736"/>
            <a:ext cx="4257675" cy="28999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FCDCE3-D90F-CAEF-A7F2-EC6E76AE2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43" y="5715000"/>
            <a:ext cx="5925998" cy="7778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349DD2-D42D-76B9-3917-793EACE925E6}"/>
              </a:ext>
            </a:extLst>
          </p:cNvPr>
          <p:cNvSpPr txBox="1"/>
          <p:nvPr/>
        </p:nvSpPr>
        <p:spPr>
          <a:xfrm>
            <a:off x="1019342" y="418071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 F1 score ranges from 0 to 1, where 1 represents perfect precision and recall, and 0 represents poor performance</a:t>
            </a:r>
          </a:p>
        </p:txBody>
      </p:sp>
    </p:spTree>
    <p:extLst>
      <p:ext uri="{BB962C8B-B14F-4D97-AF65-F5344CB8AC3E}">
        <p14:creationId xmlns:p14="http://schemas.microsoft.com/office/powerpoint/2010/main" val="324953852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587C-E2D7-4FA5-03EA-8B9C03224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Assessment – Example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88C72-71C1-9F10-D57E-D5D9F7BC3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09680"/>
            <a:ext cx="6581776" cy="73349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0111BFC1-A642-4A5E-A2F1-37B6A56BFE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338" y="2931889"/>
                <a:ext cx="6581776" cy="397198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r>
                  <a:rPr kumimoji="0" lang="en-US" altLang="en-US" sz="18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      TP = 14, FP = 7, TN = 7</a:t>
                </a:r>
                <a:r>
                  <a:rPr lang="en-US" altLang="en-US" dirty="0">
                    <a:latin typeface="Arial" panose="020B0604020202020204" pitchFamily="34" charset="0"/>
                  </a:rPr>
                  <a:t>, </a:t>
                </a:r>
                <a:r>
                  <a:rPr kumimoji="0" lang="en-US" altLang="en-US" sz="18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FN = 0</a:t>
                </a:r>
              </a:p>
              <a:p>
                <a:pPr marL="0" marR="0" lvl="0" indent="0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kumimoji="0" lang="en-US" altLang="en-US" sz="180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  <a:p>
                <a:pPr marL="457200" marR="0" lvl="0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/>
                        <m:t>Accuracy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a-I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𝑇𝑁</m:t>
                          </m:r>
                        </m:num>
                        <m:den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𝑇𝑁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  <m:r>
                        <a:rPr lang="fa-IR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a-I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a-IR">
                              <a:latin typeface="Cambria Math" panose="02040503050406030204" pitchFamily="18" charset="0"/>
                            </a:rPr>
                            <m:t>14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7</m:t>
                          </m:r>
                        </m:num>
                        <m:den>
                          <m:r>
                            <a:rPr lang="fa-IR">
                              <a:latin typeface="Cambria Math" panose="02040503050406030204" pitchFamily="18" charset="0"/>
                            </a:rPr>
                            <m:t>14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7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7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0</m:t>
                          </m:r>
                        </m:den>
                      </m:f>
                      <m:r>
                        <a:rPr lang="fa-IR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75</m:t>
                      </m:r>
                    </m:oMath>
                  </m:oMathPara>
                </a14:m>
                <a:endParaRPr lang="en-US" dirty="0"/>
              </a:p>
              <a:p>
                <a:pPr marL="457200" marR="0" lvl="0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lang="en-US" dirty="0"/>
              </a:p>
              <a:p>
                <a:pPr marL="45720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/>
                        <m:t>            </m:t>
                      </m:r>
                      <m:r>
                        <m:rPr>
                          <m:nor/>
                        </m:rPr>
                        <a:rPr lang="en-US" b="0"/>
                        <m:t>Sensitivity</m:t>
                      </m:r>
                      <m:r>
                        <m:rPr>
                          <m:nor/>
                        </m:rPr>
                        <a:rPr lang="en-US" b="0" i="0" smtClean="0"/>
                        <m:t>(</m:t>
                      </m:r>
                      <m:r>
                        <m:rPr>
                          <m:nor/>
                        </m:rPr>
                        <a:rPr lang="en-US" b="0" i="0" smtClean="0"/>
                        <m:t>Recall</m:t>
                      </m:r>
                      <m:r>
                        <m:rPr>
                          <m:nor/>
                        </m:rPr>
                        <a:rPr lang="en-US" b="0" i="0" smtClean="0"/>
                        <m:t>)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a-I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  <m:r>
                        <a:rPr lang="fa-IR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a-I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a-IR">
                              <a:latin typeface="Cambria Math" panose="02040503050406030204" pitchFamily="18" charset="0"/>
                            </a:rPr>
                            <m:t>14</m:t>
                          </m:r>
                        </m:num>
                        <m:den>
                          <m:r>
                            <a:rPr lang="fa-IR">
                              <a:latin typeface="Cambria Math" panose="02040503050406030204" pitchFamily="18" charset="0"/>
                            </a:rPr>
                            <m:t>14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0</m:t>
                          </m:r>
                        </m:den>
                      </m:f>
                      <m:r>
                        <a:rPr lang="fa-IR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fa-IR" b="0" dirty="0"/>
              </a:p>
              <a:p>
                <a:pPr marL="457200"/>
                <a:r>
                  <a:rPr lang="en-US" b="1" dirty="0"/>
                  <a:t>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            </m:t>
                    </m:r>
                    <m:r>
                      <m:rPr>
                        <m:nor/>
                      </m:rPr>
                      <a:rPr lang="en-US" b="0"/>
                      <m:t>Specificity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fa-I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a-IR" i="1">
                            <a:latin typeface="Cambria Math" panose="02040503050406030204" pitchFamily="18" charset="0"/>
                          </a:rPr>
                          <m:t>𝑇𝑁</m:t>
                        </m:r>
                      </m:num>
                      <m:den>
                        <m:r>
                          <a:rPr lang="fa-IR" i="1">
                            <a:latin typeface="Cambria Math" panose="02040503050406030204" pitchFamily="18" charset="0"/>
                          </a:rPr>
                          <m:t>𝑇𝑁</m:t>
                        </m:r>
                        <m:r>
                          <a:rPr lang="fa-IR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fa-IR" i="1">
                            <a:latin typeface="Cambria Math" panose="02040503050406030204" pitchFamily="18" charset="0"/>
                          </a:rPr>
                          <m:t>𝐹𝑃</m:t>
                        </m:r>
                      </m:den>
                    </m:f>
                    <m:r>
                      <a:rPr lang="fa-IR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fa-I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a-IR">
                            <a:latin typeface="Cambria Math" panose="02040503050406030204" pitchFamily="18" charset="0"/>
                          </a:rPr>
                          <m:t>7</m:t>
                        </m:r>
                      </m:num>
                      <m:den>
                        <m:r>
                          <a:rPr lang="fa-IR">
                            <a:latin typeface="Cambria Math" panose="02040503050406030204" pitchFamily="18" charset="0"/>
                          </a:rPr>
                          <m:t>7</m:t>
                        </m:r>
                        <m:r>
                          <a:rPr lang="fa-IR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fa-IR">
                            <a:latin typeface="Cambria Math" panose="02040503050406030204" pitchFamily="18" charset="0"/>
                          </a:rPr>
                          <m:t>7</m:t>
                        </m:r>
                      </m:den>
                    </m:f>
                    <m:r>
                      <a:rPr lang="fa-IR">
                        <a:latin typeface="Cambria Math" panose="02040503050406030204" pitchFamily="18" charset="0"/>
                      </a:rPr>
                      <m:t>=</m:t>
                    </m:r>
                    <m:r>
                      <a:rPr lang="fa-IR">
                        <a:latin typeface="Cambria Math" panose="02040503050406030204" pitchFamily="18" charset="0"/>
                      </a:rPr>
                      <m:t>0</m:t>
                    </m:r>
                    <m:r>
                      <a:rPr lang="fa-IR">
                        <a:latin typeface="Cambria Math" panose="02040503050406030204" pitchFamily="18" charset="0"/>
                      </a:rPr>
                      <m:t>.</m:t>
                    </m:r>
                    <m:r>
                      <a:rPr lang="fa-IR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endParaRPr lang="en-US" dirty="0">
                  <a:latin typeface="Cambria Math" panose="02040503050406030204" pitchFamily="18" charset="0"/>
                </a:endParaRPr>
              </a:p>
              <a:p>
                <a:pPr marL="45720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/>
                        <m:t>Precision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a-I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 i="1">
                              <a:latin typeface="Cambria Math" panose="02040503050406030204" pitchFamily="18" charset="0"/>
                            </a:rPr>
                            <m:t>𝐹𝑃</m:t>
                          </m:r>
                        </m:den>
                      </m:f>
                      <m:r>
                        <a:rPr lang="fa-IR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a-I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a-IR">
                              <a:latin typeface="Cambria Math" panose="02040503050406030204" pitchFamily="18" charset="0"/>
                            </a:rPr>
                            <m:t>14</m:t>
                          </m:r>
                        </m:num>
                        <m:den>
                          <m:r>
                            <a:rPr lang="fa-IR">
                              <a:latin typeface="Cambria Math" panose="02040503050406030204" pitchFamily="18" charset="0"/>
                            </a:rPr>
                            <m:t>14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7</m:t>
                          </m:r>
                        </m:den>
                      </m:f>
                      <m:r>
                        <a:rPr lang="fa-IR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667</m:t>
                      </m:r>
                    </m:oMath>
                  </m:oMathPara>
                </a14:m>
                <a:endParaRPr lang="en-US" b="0" dirty="0"/>
              </a:p>
              <a:p>
                <a:pPr marL="114300" indent="342900"/>
                <a:endParaRPr lang="fa-IR" b="0" dirty="0"/>
              </a:p>
              <a:p>
                <a:pPr marL="45720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fa-I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i="1"/>
                            <m:t>Precision</m:t>
                          </m:r>
                          <m:r>
                            <a:rPr lang="en-US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m:rPr>
                              <m:nor/>
                            </m:rPr>
                            <a:rPr lang="en-US" i="1"/>
                            <m:t>Recall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i="1"/>
                            <m:t>Precision</m:t>
                          </m:r>
                          <m:r>
                            <a:rPr lang="en-US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nor/>
                            </m:rPr>
                            <a:rPr lang="en-US" i="1"/>
                            <m:t>Recall</m:t>
                          </m:r>
                        </m:den>
                      </m:f>
                      <m:r>
                        <a:rPr lang="fa-IR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fa-I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a-IR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667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0</m:t>
                          </m:r>
                        </m:num>
                        <m:den>
                          <m:r>
                            <a:rPr lang="fa-IR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667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fa-IR">
                              <a:latin typeface="Cambria Math" panose="02040503050406030204" pitchFamily="18" charset="0"/>
                            </a:rPr>
                            <m:t>0</m:t>
                          </m:r>
                        </m:den>
                      </m:f>
                      <m:r>
                        <a:rPr lang="fa-IR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fa-IR"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dirty="0"/>
              </a:p>
              <a:p>
                <a:pPr marL="0" marR="0" lvl="0" indent="0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0111BFC1-A642-4A5E-A2F1-37B6A56BFE4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14338" y="2931889"/>
                <a:ext cx="6581776" cy="3971985"/>
              </a:xfrm>
              <a:prstGeom prst="rect">
                <a:avLst/>
              </a:prstGeom>
              <a:blipFill>
                <a:blip r:embed="rId4"/>
                <a:stretch>
                  <a:fillRect t="-30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E54FF8F7-F26B-E540-2090-107D3CCDE174}"/>
              </a:ext>
            </a:extLst>
          </p:cNvPr>
          <p:cNvSpPr txBox="1"/>
          <p:nvPr/>
        </p:nvSpPr>
        <p:spPr>
          <a:xfrm>
            <a:off x="8176727" y="1741603"/>
            <a:ext cx="384382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White-box ML models were applied to the Urgent Care Assessment Dataset to evaluate their effectiveness in </a:t>
            </a:r>
            <a:r>
              <a:rPr lang="en-US" dirty="0">
                <a:solidFill>
                  <a:srgbClr val="C00000"/>
                </a:solidFill>
              </a:rPr>
              <a:t>predicting sepsis </a:t>
            </a:r>
            <a:r>
              <a:rPr lang="en-US" dirty="0"/>
              <a:t>based on symptom severity scores.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AE8D0A-436B-9650-F589-A0A36A0F4B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3898" y="3639070"/>
            <a:ext cx="3283198" cy="292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03660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0A6E846-25BD-FAB8-0C24-50BB1CA1C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175" y="1690688"/>
            <a:ext cx="4025193" cy="29154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64C924-C428-04CA-5D09-7E0B49E26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vs Unsupervised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4A9DE-0E6A-E42B-A12D-4103119C5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070" y="1585595"/>
            <a:ext cx="10515600" cy="46672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600" b="1" dirty="0"/>
              <a:t>Advantages of Supervised Learning:</a:t>
            </a:r>
          </a:p>
          <a:p>
            <a:r>
              <a:rPr lang="en-US" sz="2600" dirty="0"/>
              <a:t>Easier to </a:t>
            </a:r>
            <a:r>
              <a:rPr lang="en-US" sz="2600" dirty="0">
                <a:solidFill>
                  <a:srgbClr val="C00000"/>
                </a:solidFill>
              </a:rPr>
              <a:t>evaluate</a:t>
            </a:r>
            <a:r>
              <a:rPr lang="en-US" sz="2600" dirty="0"/>
              <a:t> (compare predictions to labels)</a:t>
            </a:r>
          </a:p>
          <a:p>
            <a:r>
              <a:rPr lang="en-US" sz="2600" dirty="0">
                <a:solidFill>
                  <a:srgbClr val="C00000"/>
                </a:solidFill>
              </a:rPr>
              <a:t>Higher accuracy </a:t>
            </a:r>
            <a:r>
              <a:rPr lang="en-US" sz="2600" dirty="0"/>
              <a:t>if enough labeled data is available</a:t>
            </a:r>
          </a:p>
          <a:p>
            <a:pPr marL="0" indent="0">
              <a:buNone/>
            </a:pPr>
            <a:endParaRPr lang="en-US" sz="2600" dirty="0"/>
          </a:p>
          <a:p>
            <a:endParaRPr lang="en-US" sz="2600" dirty="0"/>
          </a:p>
          <a:p>
            <a:pPr marL="0" indent="0">
              <a:buNone/>
            </a:pPr>
            <a:r>
              <a:rPr lang="en-US" sz="2600" b="1" dirty="0"/>
              <a:t>Problems:</a:t>
            </a:r>
            <a:endParaRPr lang="en-US" sz="2600" dirty="0"/>
          </a:p>
          <a:p>
            <a:r>
              <a:rPr lang="en-US" sz="2600" dirty="0">
                <a:solidFill>
                  <a:srgbClr val="C00000"/>
                </a:solidFill>
              </a:rPr>
              <a:t>Few labeled </a:t>
            </a:r>
            <a:r>
              <a:rPr lang="en-US" sz="2600" dirty="0"/>
              <a:t>data are available compared to unlabeled data</a:t>
            </a:r>
          </a:p>
          <a:p>
            <a:r>
              <a:rPr lang="en-US" sz="2600" dirty="0"/>
              <a:t>The labeling process is </a:t>
            </a:r>
            <a:r>
              <a:rPr lang="en-US" sz="2600" dirty="0">
                <a:solidFill>
                  <a:srgbClr val="C00000"/>
                </a:solidFill>
              </a:rPr>
              <a:t>costly</a:t>
            </a:r>
            <a:r>
              <a:rPr lang="en-US" sz="2600" dirty="0"/>
              <a:t>, slow, and requires domain expertise</a:t>
            </a:r>
          </a:p>
          <a:p>
            <a:r>
              <a:rPr lang="en-US" sz="2600" dirty="0"/>
              <a:t>Supervised learning is prone to </a:t>
            </a:r>
            <a:r>
              <a:rPr lang="en-US" sz="2600" dirty="0">
                <a:solidFill>
                  <a:srgbClr val="C00000"/>
                </a:solidFill>
              </a:rPr>
              <a:t>overfitting</a:t>
            </a:r>
            <a:r>
              <a:rPr lang="en-US" sz="2600" dirty="0"/>
              <a:t> when </a:t>
            </a:r>
            <a:r>
              <a:rPr lang="en-US" sz="2600" dirty="0">
                <a:solidFill>
                  <a:srgbClr val="C00000"/>
                </a:solidFill>
              </a:rPr>
              <a:t>labeled</a:t>
            </a:r>
            <a:r>
              <a:rPr lang="en-US" sz="2600" dirty="0"/>
              <a:t> </a:t>
            </a:r>
            <a:r>
              <a:rPr lang="en-US" sz="2600" dirty="0">
                <a:solidFill>
                  <a:srgbClr val="C00000"/>
                </a:solidFill>
              </a:rPr>
              <a:t>data is small</a:t>
            </a:r>
          </a:p>
          <a:p>
            <a:r>
              <a:rPr lang="en-US" sz="2600" dirty="0"/>
              <a:t>The dataset may have </a:t>
            </a:r>
            <a:r>
              <a:rPr lang="en-US" sz="2600" dirty="0">
                <a:solidFill>
                  <a:srgbClr val="C00000"/>
                </a:solidFill>
              </a:rPr>
              <a:t>imbalanced</a:t>
            </a:r>
            <a:r>
              <a:rPr lang="en-US" sz="2600" dirty="0"/>
              <a:t> labels</a:t>
            </a:r>
          </a:p>
          <a:p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8189324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84D700-1C62-5FAE-210B-EC80123D9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9451" y="908404"/>
            <a:ext cx="3183495" cy="40552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479034-CE29-48A6-2F7A-574123A26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 Supervised Learning (SSL)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9E472-3B71-2ECC-BE1C-2F8903DB3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Between</a:t>
            </a:r>
            <a:r>
              <a:rPr lang="en-US" sz="2600" dirty="0"/>
              <a:t> supervised and unsupervised learning. </a:t>
            </a:r>
          </a:p>
          <a:p>
            <a:r>
              <a:rPr lang="en-US" sz="2600" dirty="0">
                <a:solidFill>
                  <a:srgbClr val="C00000"/>
                </a:solidFill>
              </a:rPr>
              <a:t>Limited labeled data </a:t>
            </a:r>
            <a:r>
              <a:rPr lang="en-US" sz="2600" dirty="0"/>
              <a:t>and a large amount of unlabeled data</a:t>
            </a:r>
          </a:p>
          <a:p>
            <a:pPr marL="0" indent="0">
              <a:buNone/>
            </a:pPr>
            <a:endParaRPr lang="en-US" sz="2600" b="1" dirty="0"/>
          </a:p>
          <a:p>
            <a:pPr marL="0" indent="0">
              <a:buNone/>
            </a:pPr>
            <a:r>
              <a:rPr lang="en-US" sz="2600" b="1" dirty="0"/>
              <a:t>Example 1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solidFill>
                  <a:srgbClr val="C00000"/>
                </a:solidFill>
              </a:rPr>
              <a:t>Cluster</a:t>
            </a:r>
            <a:r>
              <a:rPr lang="en-US" sz="2600" dirty="0"/>
              <a:t> all data (labeled + unlabeled)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Use the </a:t>
            </a:r>
            <a:r>
              <a:rPr lang="en-US" sz="2600" dirty="0">
                <a:solidFill>
                  <a:srgbClr val="C00000"/>
                </a:solidFill>
              </a:rPr>
              <a:t>labeled data </a:t>
            </a:r>
            <a:r>
              <a:rPr lang="en-US" sz="2600" dirty="0"/>
              <a:t>in each cluster as the </a:t>
            </a:r>
            <a:r>
              <a:rPr lang="en-US" sz="2600" dirty="0">
                <a:solidFill>
                  <a:srgbClr val="C00000"/>
                </a:solidFill>
              </a:rPr>
              <a:t>label of all members</a:t>
            </a:r>
          </a:p>
          <a:p>
            <a:pPr marL="514350" indent="-514350">
              <a:buFont typeface="+mj-lt"/>
              <a:buAutoNum type="arabicPeriod"/>
            </a:pPr>
            <a:endParaRPr lang="en-US" sz="2600" dirty="0"/>
          </a:p>
          <a:p>
            <a:pPr marL="0" indent="0">
              <a:buNone/>
            </a:pPr>
            <a:r>
              <a:rPr lang="en-US" sz="2600" b="1" dirty="0"/>
              <a:t>Example 2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Train a </a:t>
            </a:r>
            <a:r>
              <a:rPr lang="en-US" sz="2600" dirty="0">
                <a:solidFill>
                  <a:srgbClr val="C00000"/>
                </a:solidFill>
              </a:rPr>
              <a:t>classification model </a:t>
            </a:r>
            <a:r>
              <a:rPr lang="en-US" sz="2600" dirty="0"/>
              <a:t>using labeled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Use the trained model the </a:t>
            </a:r>
            <a:r>
              <a:rPr lang="en-US" sz="2600" dirty="0">
                <a:solidFill>
                  <a:srgbClr val="C00000"/>
                </a:solidFill>
              </a:rPr>
              <a:t>predict class </a:t>
            </a:r>
            <a:r>
              <a:rPr lang="en-US" sz="2600" dirty="0"/>
              <a:t>of unlabeled data (pseudo-labels)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solidFill>
                  <a:srgbClr val="C00000"/>
                </a:solidFill>
              </a:rPr>
              <a:t>Train a model using both </a:t>
            </a:r>
            <a:r>
              <a:rPr lang="en-US" sz="2600" dirty="0"/>
              <a:t>originally labeled and predicted labels</a:t>
            </a:r>
          </a:p>
          <a:p>
            <a:pPr marL="514350" indent="-514350">
              <a:buAutoNum type="arabicPeriod"/>
            </a:pPr>
            <a:endParaRPr lang="en-US" sz="2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80ABF-341B-677E-CFAD-D11BF94DA1F3}"/>
              </a:ext>
            </a:extLst>
          </p:cNvPr>
          <p:cNvSpPr txBox="1"/>
          <p:nvPr/>
        </p:nvSpPr>
        <p:spPr>
          <a:xfrm>
            <a:off x="11568112" y="4855344"/>
            <a:ext cx="584834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" dirty="0"/>
              <a:t>medium.com</a:t>
            </a:r>
          </a:p>
        </p:txBody>
      </p:sp>
    </p:spTree>
    <p:extLst>
      <p:ext uri="{BB962C8B-B14F-4D97-AF65-F5344CB8AC3E}">
        <p14:creationId xmlns:p14="http://schemas.microsoft.com/office/powerpoint/2010/main" val="408764477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F2FB-1301-DF25-A235-DA37A9A02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84" y="178312"/>
            <a:ext cx="10515600" cy="1325563"/>
          </a:xfrm>
        </p:spPr>
        <p:txBody>
          <a:bodyPr/>
          <a:lstStyle/>
          <a:p>
            <a:r>
              <a:rPr lang="en-US" dirty="0"/>
              <a:t>Expanding Training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077DA-E1D3-3D0B-0828-DCFF31D59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084" y="1405553"/>
            <a:ext cx="11235444" cy="4351338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Limited labeled </a:t>
            </a:r>
            <a:r>
              <a:rPr lang="en-US" sz="2400" dirty="0"/>
              <a:t>data</a:t>
            </a:r>
          </a:p>
          <a:p>
            <a:r>
              <a:rPr lang="en-US" sz="2400" dirty="0">
                <a:solidFill>
                  <a:srgbClr val="C00000"/>
                </a:solidFill>
              </a:rPr>
              <a:t>Expand</a:t>
            </a:r>
            <a:r>
              <a:rPr lang="en-US" sz="2400" dirty="0"/>
              <a:t> labeled data </a:t>
            </a:r>
            <a:r>
              <a:rPr lang="en-US" sz="2400" dirty="0">
                <a:solidFill>
                  <a:srgbClr val="C00000"/>
                </a:solidFill>
              </a:rPr>
              <a:t>artificially</a:t>
            </a:r>
          </a:p>
          <a:p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b="1" dirty="0"/>
              <a:t>Example 1</a:t>
            </a:r>
            <a:r>
              <a:rPr lang="en-US" sz="2400" dirty="0"/>
              <a:t>:</a:t>
            </a:r>
          </a:p>
          <a:p>
            <a:r>
              <a:rPr lang="en-US" sz="2400" dirty="0"/>
              <a:t>Apply </a:t>
            </a:r>
            <a:r>
              <a:rPr lang="en-US" sz="2400" dirty="0">
                <a:solidFill>
                  <a:srgbClr val="C00000"/>
                </a:solidFill>
              </a:rPr>
              <a:t>transformations</a:t>
            </a:r>
            <a:r>
              <a:rPr lang="en-US" sz="2400" dirty="0"/>
              <a:t> to labeled data without changing its semantic meaning to create more labeled data (Data </a:t>
            </a:r>
            <a:r>
              <a:rPr lang="en-US" sz="2400" dirty="0">
                <a:solidFill>
                  <a:srgbClr val="C00000"/>
                </a:solidFill>
              </a:rPr>
              <a:t>Augmentation</a:t>
            </a:r>
            <a:r>
              <a:rPr lang="en-US" sz="2400" dirty="0"/>
              <a:t>)</a:t>
            </a:r>
          </a:p>
          <a:p>
            <a:r>
              <a:rPr lang="en-US" sz="2400" dirty="0"/>
              <a:t>E.g., using </a:t>
            </a:r>
            <a:r>
              <a:rPr lang="en-US" sz="2400" dirty="0">
                <a:solidFill>
                  <a:srgbClr val="C00000"/>
                </a:solidFill>
              </a:rPr>
              <a:t>rotating</a:t>
            </a:r>
            <a:r>
              <a:rPr lang="en-US" sz="2400" dirty="0"/>
              <a:t>, scaling ,flipping, etc. on a few labeled picture to create more picture for training a neural network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Example 2</a:t>
            </a:r>
            <a:r>
              <a:rPr lang="en-US" sz="2400" dirty="0"/>
              <a:t>:</a:t>
            </a:r>
          </a:p>
          <a:p>
            <a:r>
              <a:rPr lang="en-US" sz="2400" dirty="0"/>
              <a:t>Generate entirely </a:t>
            </a:r>
            <a:r>
              <a:rPr lang="en-US" sz="2400" dirty="0">
                <a:solidFill>
                  <a:srgbClr val="C00000"/>
                </a:solidFill>
              </a:rPr>
              <a:t>new data </a:t>
            </a:r>
            <a:r>
              <a:rPr lang="en-US" sz="2400" dirty="0"/>
              <a:t>artificially using </a:t>
            </a:r>
            <a:r>
              <a:rPr lang="en-US" sz="2400" dirty="0">
                <a:solidFill>
                  <a:srgbClr val="C00000"/>
                </a:solidFill>
              </a:rPr>
              <a:t>models</a:t>
            </a:r>
            <a:r>
              <a:rPr lang="en-US" sz="2400" dirty="0"/>
              <a:t> or rules (</a:t>
            </a:r>
            <a:r>
              <a:rPr lang="en-US" sz="2400" dirty="0">
                <a:solidFill>
                  <a:srgbClr val="C00000"/>
                </a:solidFill>
              </a:rPr>
              <a:t>Synthetic</a:t>
            </a:r>
            <a:r>
              <a:rPr lang="en-US" sz="2400" dirty="0"/>
              <a:t> Data)</a:t>
            </a:r>
          </a:p>
          <a:p>
            <a:r>
              <a:rPr lang="en-US" sz="2400" dirty="0"/>
              <a:t>E.g., using teacher models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in</a:t>
            </a:r>
            <a:r>
              <a:rPr lang="en-US" sz="2400" dirty="0">
                <a:solidFill>
                  <a:srgbClr val="C00000"/>
                </a:solidFill>
              </a:rPr>
              <a:t> distillation</a:t>
            </a:r>
            <a:r>
              <a:rPr lang="en-US" sz="2400" dirty="0"/>
              <a:t> to generate </a:t>
            </a:r>
            <a:r>
              <a:rPr lang="en-US" sz="2400" dirty="0">
                <a:solidFill>
                  <a:srgbClr val="C00000"/>
                </a:solidFill>
              </a:rPr>
              <a:t>training data </a:t>
            </a:r>
            <a:r>
              <a:rPr lang="en-US" sz="2400" dirty="0"/>
              <a:t>for student model</a:t>
            </a:r>
          </a:p>
          <a:p>
            <a:endParaRPr lang="en-US" sz="2400" dirty="0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A98B5A32-DF1A-822F-C579-CD7959B463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1125" y="4658051"/>
            <a:ext cx="2813791" cy="1010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2096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EF35-E7BE-6E22-E040-9D6C91F5A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99" y="365125"/>
            <a:ext cx="10515600" cy="1325563"/>
          </a:xfrm>
        </p:spPr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691A1A-134B-14A4-F9CC-760CAB38A927}"/>
              </a:ext>
            </a:extLst>
          </p:cNvPr>
          <p:cNvSpPr txBox="1"/>
          <p:nvPr/>
        </p:nvSpPr>
        <p:spPr>
          <a:xfrm>
            <a:off x="513199" y="1560122"/>
            <a:ext cx="673395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 dirty="0"/>
          </a:p>
          <a:p>
            <a:r>
              <a:rPr lang="en-US" b="1" dirty="0"/>
              <a:t>Artificial Intelligence</a:t>
            </a:r>
            <a:r>
              <a:rPr lang="en-US" dirty="0"/>
              <a:t>: a field of computer science enables machine to </a:t>
            </a:r>
            <a:r>
              <a:rPr lang="en-US" dirty="0">
                <a:solidFill>
                  <a:srgbClr val="C00000"/>
                </a:solidFill>
              </a:rPr>
              <a:t>imitate</a:t>
            </a:r>
            <a:r>
              <a:rPr lang="en-US" dirty="0"/>
              <a:t> human intelligence</a:t>
            </a:r>
          </a:p>
          <a:p>
            <a:endParaRPr lang="en-US" dirty="0"/>
          </a:p>
          <a:p>
            <a:r>
              <a:rPr lang="en-US" b="1" dirty="0"/>
              <a:t>Machine Learning: </a:t>
            </a:r>
            <a:r>
              <a:rPr lang="en-US" dirty="0"/>
              <a:t>Field of study that gives computers the ability to </a:t>
            </a:r>
            <a:r>
              <a:rPr lang="en-US" dirty="0">
                <a:solidFill>
                  <a:srgbClr val="C00000"/>
                </a:solidFill>
              </a:rPr>
              <a:t>learn from data</a:t>
            </a:r>
            <a:r>
              <a:rPr lang="en-US" dirty="0"/>
              <a:t> without being explicitly programmed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Generative AI:</a:t>
            </a:r>
            <a:r>
              <a:rPr lang="en-US" dirty="0"/>
              <a:t> a broad term that can be used for any AI system whose primary function is to </a:t>
            </a:r>
            <a:r>
              <a:rPr lang="en-US" dirty="0">
                <a:solidFill>
                  <a:srgbClr val="C00000"/>
                </a:solidFill>
              </a:rPr>
              <a:t>generate content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/>
              <a:t>Large language model (LLM)</a:t>
            </a:r>
            <a:r>
              <a:rPr lang="en-US" dirty="0"/>
              <a:t>: Deep Learning models trained on huge amounts of data making them capable of </a:t>
            </a:r>
            <a:r>
              <a:rPr lang="en-US" dirty="0">
                <a:solidFill>
                  <a:srgbClr val="C00000"/>
                </a:solidFill>
              </a:rPr>
              <a:t>processing natural language </a:t>
            </a:r>
            <a:r>
              <a:rPr lang="en-US" dirty="0"/>
              <a:t>and other types of content to perform a wide range of tasks.</a:t>
            </a:r>
          </a:p>
          <a:p>
            <a:endParaRPr lang="en-US" dirty="0"/>
          </a:p>
        </p:txBody>
      </p:sp>
      <p:pic>
        <p:nvPicPr>
          <p:cNvPr id="8" name="Picture 7" descr="A diagram of a machine learning model&#10;&#10;Description automatically generated">
            <a:extLst>
              <a:ext uri="{FF2B5EF4-FFF2-40B4-BE49-F238E27FC236}">
                <a16:creationId xmlns:a16="http://schemas.microsoft.com/office/drawing/2014/main" id="{A5CEAF11-CBFE-2EC0-1506-B95B8DA83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7152" y="1690688"/>
            <a:ext cx="4554988" cy="491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2399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132" y="8647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Hybrid Approaches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132" y="1196583"/>
            <a:ext cx="9356321" cy="452596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No labeled </a:t>
            </a:r>
            <a:r>
              <a:rPr lang="en-US" sz="2400" dirty="0"/>
              <a:t>data </a:t>
            </a:r>
          </a:p>
          <a:p>
            <a:r>
              <a:rPr lang="en-US" sz="2400" dirty="0">
                <a:solidFill>
                  <a:srgbClr val="C00000"/>
                </a:solidFill>
              </a:rPr>
              <a:t>Learning structure of data </a:t>
            </a:r>
            <a:r>
              <a:rPr lang="is-IS" sz="2400" dirty="0"/>
              <a:t>using unsupervised models </a:t>
            </a:r>
          </a:p>
          <a:p>
            <a:r>
              <a:rPr lang="is-IS" sz="2400" dirty="0"/>
              <a:t>Use the </a:t>
            </a:r>
            <a:r>
              <a:rPr lang="is-IS" sz="2400" dirty="0">
                <a:solidFill>
                  <a:srgbClr val="C00000"/>
                </a:solidFill>
              </a:rPr>
              <a:t>charachteristics</a:t>
            </a:r>
            <a:r>
              <a:rPr lang="is-IS" sz="2400" dirty="0"/>
              <a:t> of data structure for </a:t>
            </a:r>
            <a:r>
              <a:rPr lang="is-IS" sz="2400" dirty="0">
                <a:solidFill>
                  <a:srgbClr val="C00000"/>
                </a:solidFill>
              </a:rPr>
              <a:t>labeling</a:t>
            </a:r>
            <a:r>
              <a:rPr lang="is-IS" sz="2400" dirty="0"/>
              <a:t> the data</a:t>
            </a:r>
          </a:p>
          <a:p>
            <a:r>
              <a:rPr lang="is-IS" sz="2400" dirty="0"/>
              <a:t>Use labled data for </a:t>
            </a:r>
            <a:r>
              <a:rPr lang="is-IS" sz="2400" dirty="0">
                <a:solidFill>
                  <a:srgbClr val="C00000"/>
                </a:solidFill>
              </a:rPr>
              <a:t>supervised learning  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5" name="Down Arrow 3">
            <a:extLst>
              <a:ext uri="{FF2B5EF4-FFF2-40B4-BE49-F238E27FC236}">
                <a16:creationId xmlns:a16="http://schemas.microsoft.com/office/drawing/2014/main" id="{340395BB-053C-4DCA-CE8B-A22273344CE2}"/>
              </a:ext>
            </a:extLst>
          </p:cNvPr>
          <p:cNvSpPr/>
          <p:nvPr/>
        </p:nvSpPr>
        <p:spPr>
          <a:xfrm rot="16200000">
            <a:off x="4817178" y="3551174"/>
            <a:ext cx="762286" cy="762000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4">
            <a:extLst>
              <a:ext uri="{FF2B5EF4-FFF2-40B4-BE49-F238E27FC236}">
                <a16:creationId xmlns:a16="http://schemas.microsoft.com/office/drawing/2014/main" id="{185F1B2D-1B43-7964-D62B-3DD6D712FFE7}"/>
              </a:ext>
            </a:extLst>
          </p:cNvPr>
          <p:cNvSpPr/>
          <p:nvPr/>
        </p:nvSpPr>
        <p:spPr>
          <a:xfrm rot="5234415">
            <a:off x="4529960" y="5284002"/>
            <a:ext cx="762286" cy="762000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1528E7-714D-5B89-3316-6C91D5A5510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664" y="3702589"/>
            <a:ext cx="2337140" cy="2890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77D877-986C-0839-C85A-EFAA701FF1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7656" y="5010182"/>
            <a:ext cx="2911915" cy="16961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EEB6BB-E926-345A-6FED-AF0526E3F165}"/>
              </a:ext>
            </a:extLst>
          </p:cNvPr>
          <p:cNvSpPr/>
          <p:nvPr/>
        </p:nvSpPr>
        <p:spPr>
          <a:xfrm>
            <a:off x="6220390" y="3274162"/>
            <a:ext cx="132140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en-US" sz="1600" b="1" dirty="0"/>
              <a:t>Clustering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EC216B-007C-D50F-9A79-8F287EC86ECD}"/>
              </a:ext>
            </a:extLst>
          </p:cNvPr>
          <p:cNvSpPr/>
          <p:nvPr/>
        </p:nvSpPr>
        <p:spPr>
          <a:xfrm>
            <a:off x="875071" y="4621118"/>
            <a:ext cx="3214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en-US" sz="1400" b="1" dirty="0"/>
              <a:t>Using labeled data in other ML models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85141B-1E06-5D7C-E575-87BBC6D529C7}"/>
              </a:ext>
            </a:extLst>
          </p:cNvPr>
          <p:cNvSpPr/>
          <p:nvPr/>
        </p:nvSpPr>
        <p:spPr>
          <a:xfrm>
            <a:off x="981863" y="3219594"/>
            <a:ext cx="26210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en-US" sz="1400" b="1" dirty="0"/>
              <a:t>Unlabeled data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EB2996C-79AD-F3F2-A645-B0B201C561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005" y="3557663"/>
            <a:ext cx="3611934" cy="92468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B612E23-69EA-88C8-BDC2-119EEEEC66AA}"/>
              </a:ext>
            </a:extLst>
          </p:cNvPr>
          <p:cNvSpPr txBox="1"/>
          <p:nvPr/>
        </p:nvSpPr>
        <p:spPr>
          <a:xfrm>
            <a:off x="9280587" y="4128651"/>
            <a:ext cx="912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s-IS" sz="1800" dirty="0">
                <a:solidFill>
                  <a:schemeClr val="accent6">
                    <a:lumMod val="50000"/>
                  </a:schemeClr>
                </a:solidFill>
              </a:rPr>
              <a:t>Normal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09BB37-9E3D-CD4A-B093-30BF3FD0952C}"/>
              </a:ext>
            </a:extLst>
          </p:cNvPr>
          <p:cNvSpPr txBox="1"/>
          <p:nvPr/>
        </p:nvSpPr>
        <p:spPr>
          <a:xfrm>
            <a:off x="8972060" y="4893844"/>
            <a:ext cx="16067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s-IS" sz="1800" dirty="0">
                <a:solidFill>
                  <a:schemeClr val="accent2"/>
                </a:solidFill>
              </a:rPr>
              <a:t>Underweight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2C496FF-C204-00EB-E3CA-218621697A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32653" y="3729023"/>
            <a:ext cx="154305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316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olorization as a pretext task for learning representation. The CNN is... |  Download Scientific Diagram">
            <a:extLst>
              <a:ext uri="{FF2B5EF4-FFF2-40B4-BE49-F238E27FC236}">
                <a16:creationId xmlns:a16="http://schemas.microsoft.com/office/drawing/2014/main" id="{0225C360-0602-4593-B843-73FF2AD10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245" y="2977996"/>
            <a:ext cx="3872865" cy="1052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68F8D7-10D0-0411-80D9-D18727F7A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Self-Supervised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53C62-CA8F-B3AB-224A-A7E9AEF84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819" y="1690688"/>
            <a:ext cx="10923270" cy="5007292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No labeled </a:t>
            </a:r>
            <a:r>
              <a:rPr lang="en-US" dirty="0"/>
              <a:t>data </a:t>
            </a:r>
          </a:p>
          <a:p>
            <a:r>
              <a:rPr lang="is-IS" dirty="0"/>
              <a:t>Define an </a:t>
            </a:r>
            <a:r>
              <a:rPr lang="en-US" dirty="0">
                <a:solidFill>
                  <a:srgbClr val="C00000"/>
                </a:solidFill>
              </a:rPr>
              <a:t>artificial training task </a:t>
            </a:r>
            <a:r>
              <a:rPr lang="en-US" dirty="0"/>
              <a:t>(</a:t>
            </a:r>
            <a:r>
              <a:rPr lang="is-IS" dirty="0"/>
              <a:t>pretext task)  in a way that: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C00000"/>
                </a:solidFill>
              </a:rPr>
              <a:t>Automated</a:t>
            </a:r>
            <a:r>
              <a:rPr lang="en-US" dirty="0"/>
              <a:t> generation of </a:t>
            </a:r>
            <a:r>
              <a:rPr lang="en-US" dirty="0">
                <a:solidFill>
                  <a:srgbClr val="C00000"/>
                </a:solidFill>
              </a:rPr>
              <a:t>labels</a:t>
            </a:r>
            <a:r>
              <a:rPr lang="en-US" dirty="0"/>
              <a:t> from the data itself is possible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Model can learn </a:t>
            </a:r>
            <a:r>
              <a:rPr lang="en-US" dirty="0">
                <a:solidFill>
                  <a:srgbClr val="C00000"/>
                </a:solidFill>
              </a:rPr>
              <a:t>useful patterns </a:t>
            </a:r>
            <a:r>
              <a:rPr lang="en-US" dirty="0"/>
              <a:t>during training 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Example 1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Predict color of picture (pretext task): Convert a color picture to </a:t>
            </a:r>
            <a:r>
              <a:rPr lang="en-US" dirty="0">
                <a:solidFill>
                  <a:srgbClr val="C00000"/>
                </a:solidFill>
              </a:rPr>
              <a:t>grayscale</a:t>
            </a:r>
            <a:r>
              <a:rPr lang="en-US" dirty="0"/>
              <a:t> then train a model to </a:t>
            </a:r>
            <a:r>
              <a:rPr lang="en-US" dirty="0">
                <a:solidFill>
                  <a:srgbClr val="C00000"/>
                </a:solidFill>
              </a:rPr>
              <a:t>predict missing colors </a:t>
            </a:r>
            <a:r>
              <a:rPr lang="en-US" dirty="0"/>
              <a:t>(uses the initial colors as labels)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Example 2 (</a:t>
            </a:r>
            <a:r>
              <a:rPr lang="en-US" dirty="0"/>
              <a:t>This approach is used for </a:t>
            </a:r>
            <a:r>
              <a:rPr lang="en-US" dirty="0">
                <a:solidFill>
                  <a:srgbClr val="C00000"/>
                </a:solidFill>
              </a:rPr>
              <a:t>pre-training LLMs</a:t>
            </a:r>
            <a:r>
              <a:rPr lang="en-US" b="1" dirty="0"/>
              <a:t>)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Predict missing word (pretext task) : </a:t>
            </a:r>
            <a:r>
              <a:rPr lang="en-US" dirty="0">
                <a:solidFill>
                  <a:srgbClr val="C00000"/>
                </a:solidFill>
              </a:rPr>
              <a:t>Remove a word</a:t>
            </a:r>
            <a:r>
              <a:rPr lang="en-US" dirty="0"/>
              <a:t> from a text then train the model to </a:t>
            </a:r>
            <a:r>
              <a:rPr lang="en-US" dirty="0">
                <a:solidFill>
                  <a:srgbClr val="C00000"/>
                </a:solidFill>
              </a:rPr>
              <a:t>predict the missing word </a:t>
            </a:r>
            <a:r>
              <a:rPr lang="en-US" dirty="0"/>
              <a:t>(uses the removed word as label)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2988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B8692-80DC-5FB8-ABAA-93F93F078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Reinforcement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635FD-7CE1-7F99-39A2-05B4D7B1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Learning </a:t>
            </a:r>
            <a:r>
              <a:rPr lang="en-US" dirty="0">
                <a:solidFill>
                  <a:srgbClr val="C00000"/>
                </a:solidFill>
              </a:rPr>
              <a:t>optimal</a:t>
            </a:r>
            <a:r>
              <a:rPr lang="en-US" dirty="0"/>
              <a:t> behaviors in an environment </a:t>
            </a:r>
          </a:p>
          <a:p>
            <a:r>
              <a:rPr lang="en-US" dirty="0"/>
              <a:t>In reinforcement learning, there is </a:t>
            </a:r>
            <a:r>
              <a:rPr lang="en-US" dirty="0">
                <a:solidFill>
                  <a:srgbClr val="C00000"/>
                </a:solidFill>
              </a:rPr>
              <a:t>no answer</a:t>
            </a:r>
            <a:r>
              <a:rPr lang="en-US" dirty="0"/>
              <a:t>/ label</a:t>
            </a:r>
          </a:p>
          <a:p>
            <a:r>
              <a:rPr lang="en-US" b="1" dirty="0"/>
              <a:t>Goal</a:t>
            </a:r>
            <a:r>
              <a:rPr lang="en-US" dirty="0"/>
              <a:t>: obtain </a:t>
            </a:r>
            <a:r>
              <a:rPr lang="en-US" dirty="0">
                <a:solidFill>
                  <a:srgbClr val="C00000"/>
                </a:solidFill>
              </a:rPr>
              <a:t>maximum rewards </a:t>
            </a:r>
            <a:r>
              <a:rPr lang="en-US" dirty="0"/>
              <a:t>(and less penalties)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AEC29F-9B33-776C-5602-997350400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732" y="3429000"/>
            <a:ext cx="5291138" cy="333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9708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robot&#10;&#10;Description automatically generated">
            <a:extLst>
              <a:ext uri="{FF2B5EF4-FFF2-40B4-BE49-F238E27FC236}">
                <a16:creationId xmlns:a16="http://schemas.microsoft.com/office/drawing/2014/main" id="{071D240C-F60C-3069-943F-73CAA9427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025" y="1075075"/>
            <a:ext cx="6953250" cy="49646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F01A57-FCD0-6A1B-CF46-ED771EB146B7}"/>
              </a:ext>
            </a:extLst>
          </p:cNvPr>
          <p:cNvSpPr txBox="1"/>
          <p:nvPr/>
        </p:nvSpPr>
        <p:spPr>
          <a:xfrm>
            <a:off x="1771650" y="6169580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/>
              <a:t>marutitech</a:t>
            </a:r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8482A4-F554-8628-5324-9841A3723B5B}"/>
              </a:ext>
            </a:extLst>
          </p:cNvPr>
          <p:cNvSpPr txBox="1"/>
          <p:nvPr/>
        </p:nvSpPr>
        <p:spPr>
          <a:xfrm>
            <a:off x="1589313" y="218258"/>
            <a:ext cx="900629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+mj-lt"/>
                <a:ea typeface="+mj-ea"/>
                <a:cs typeface="+mj-cs"/>
              </a:rPr>
              <a:t>Reinforcement Learning – Toy Example</a:t>
            </a:r>
          </a:p>
        </p:txBody>
      </p:sp>
    </p:spTree>
    <p:extLst>
      <p:ext uri="{BB962C8B-B14F-4D97-AF65-F5344CB8AC3E}">
        <p14:creationId xmlns:p14="http://schemas.microsoft.com/office/powerpoint/2010/main" val="378234738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4D892-CEE5-FC41-3FDD-089E087BD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 Model as Objective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6F82D-1093-B5F1-5210-E5AB099F3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C00000"/>
                </a:solidFill>
              </a:rPr>
              <a:t>reward</a:t>
            </a: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model</a:t>
            </a:r>
            <a:r>
              <a:rPr lang="en-US" dirty="0"/>
              <a:t> defines the </a:t>
            </a:r>
            <a:r>
              <a:rPr lang="en-US" dirty="0">
                <a:solidFill>
                  <a:srgbClr val="C00000"/>
                </a:solidFill>
              </a:rPr>
              <a:t>objective function </a:t>
            </a:r>
            <a:r>
              <a:rPr lang="en-US" dirty="0"/>
              <a:t>for the training.</a:t>
            </a:r>
          </a:p>
          <a:p>
            <a:r>
              <a:rPr lang="en-US" dirty="0"/>
              <a:t>Reward tells the agent what is considered good or bad </a:t>
            </a:r>
            <a:r>
              <a:rPr lang="en-US" dirty="0">
                <a:solidFill>
                  <a:srgbClr val="C00000"/>
                </a:solidFill>
              </a:rPr>
              <a:t>action</a:t>
            </a:r>
            <a:r>
              <a:rPr lang="en-US" dirty="0"/>
              <a:t> by assigning </a:t>
            </a:r>
            <a:r>
              <a:rPr lang="en-US" dirty="0">
                <a:solidFill>
                  <a:srgbClr val="C00000"/>
                </a:solidFill>
              </a:rPr>
              <a:t>numerical</a:t>
            </a:r>
            <a:r>
              <a:rPr lang="en-US" dirty="0"/>
              <a:t> values to the outcomes of its actions.</a:t>
            </a:r>
          </a:p>
          <a:p>
            <a:r>
              <a:rPr lang="en-US" dirty="0"/>
              <a:t>The agent is trained to do the </a:t>
            </a:r>
            <a:r>
              <a:rPr lang="en-US" dirty="0">
                <a:solidFill>
                  <a:srgbClr val="C00000"/>
                </a:solidFill>
              </a:rPr>
              <a:t>best action </a:t>
            </a:r>
            <a:r>
              <a:rPr lang="en-US" dirty="0"/>
              <a:t>(a) for each </a:t>
            </a:r>
            <a:r>
              <a:rPr lang="en-US" dirty="0">
                <a:solidFill>
                  <a:srgbClr val="C00000"/>
                </a:solidFill>
              </a:rPr>
              <a:t>state</a:t>
            </a:r>
            <a:r>
              <a:rPr lang="en-US" dirty="0"/>
              <a:t> (s) which is called </a:t>
            </a:r>
            <a:r>
              <a:rPr lang="en-US" dirty="0">
                <a:solidFill>
                  <a:srgbClr val="C00000"/>
                </a:solidFill>
              </a:rPr>
              <a:t>policy</a:t>
            </a:r>
            <a:r>
              <a:rPr lang="en-US" dirty="0"/>
              <a:t> (π) </a:t>
            </a:r>
          </a:p>
          <a:p>
            <a:r>
              <a:rPr lang="en-US" dirty="0"/>
              <a:t>The goal is to develop a policy which </a:t>
            </a:r>
            <a:r>
              <a:rPr lang="en-US" dirty="0">
                <a:solidFill>
                  <a:srgbClr val="C00000"/>
                </a:solidFill>
              </a:rPr>
              <a:t>maximizes</a:t>
            </a:r>
            <a:r>
              <a:rPr lang="en-US" dirty="0"/>
              <a:t> the expected cumulative </a:t>
            </a:r>
            <a:r>
              <a:rPr lang="en-US" dirty="0">
                <a:solidFill>
                  <a:srgbClr val="C00000"/>
                </a:solidFill>
              </a:rPr>
              <a:t>reward</a:t>
            </a:r>
            <a:r>
              <a:rPr lang="en-US" dirty="0"/>
              <a:t>, which comes from the reward model: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2A1EC0-E6E7-746E-93FF-05BD45E77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8" y="5187793"/>
            <a:ext cx="4429743" cy="11241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09588E-B674-8819-ECC8-9FCF8C1AA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4252" y="5501807"/>
            <a:ext cx="3759534" cy="49508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900194-C60E-1A36-F14E-7A0A26370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2870" y="5039831"/>
            <a:ext cx="2716568" cy="171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7031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Chart, bubble chart&#10;&#10;Description automatically generated">
            <a:extLst>
              <a:ext uri="{FF2B5EF4-FFF2-40B4-BE49-F238E27FC236}">
                <a16:creationId xmlns:a16="http://schemas.microsoft.com/office/drawing/2014/main" id="{3C6A59E5-8446-44FC-0E9C-6CD41F638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1137" y="1600201"/>
            <a:ext cx="6366189" cy="4525963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8E9F117-D09D-4BF4-B1D3-12CAA8BB6A07}"/>
              </a:ext>
            </a:extLst>
          </p:cNvPr>
          <p:cNvSpPr txBox="1"/>
          <p:nvPr/>
        </p:nvSpPr>
        <p:spPr>
          <a:xfrm>
            <a:off x="3597931" y="415133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What happened?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45C70C1-4453-51E5-C386-4A4370A5A36A}"/>
              </a:ext>
            </a:extLst>
          </p:cNvPr>
          <p:cNvSpPr txBox="1"/>
          <p:nvPr/>
        </p:nvSpPr>
        <p:spPr>
          <a:xfrm>
            <a:off x="5638800" y="2312323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What is likely to happen?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12CBFAF-2A30-1ECC-D58D-CDCC72FC35A4}"/>
              </a:ext>
            </a:extLst>
          </p:cNvPr>
          <p:cNvSpPr txBox="1"/>
          <p:nvPr/>
        </p:nvSpPr>
        <p:spPr>
          <a:xfrm>
            <a:off x="7531861" y="1439308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What should be done?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9A6D63-2B21-3C5B-6442-CC78D54F8418}"/>
              </a:ext>
            </a:extLst>
          </p:cNvPr>
          <p:cNvSpPr txBox="1"/>
          <p:nvPr/>
        </p:nvSpPr>
        <p:spPr>
          <a:xfrm>
            <a:off x="3800443" y="5635989"/>
            <a:ext cx="52306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Visualizations, Reports, …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13C850-657C-7D32-36E3-C279EFB6DF65}"/>
              </a:ext>
            </a:extLst>
          </p:cNvPr>
          <p:cNvSpPr txBox="1"/>
          <p:nvPr/>
        </p:nvSpPr>
        <p:spPr>
          <a:xfrm>
            <a:off x="5119606" y="4771965"/>
            <a:ext cx="52306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Correlations, Association Rule Mining, …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F0A330-DA78-DB39-8E0E-DFCFA08AC829}"/>
              </a:ext>
            </a:extLst>
          </p:cNvPr>
          <p:cNvSpPr txBox="1"/>
          <p:nvPr/>
        </p:nvSpPr>
        <p:spPr>
          <a:xfrm>
            <a:off x="6415782" y="3860621"/>
            <a:ext cx="52306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Regression, Classification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7D56FA7-FF40-B28E-E684-2EC0BCC9D0DD}"/>
              </a:ext>
            </a:extLst>
          </p:cNvPr>
          <p:cNvSpPr txBox="1"/>
          <p:nvPr/>
        </p:nvSpPr>
        <p:spPr>
          <a:xfrm>
            <a:off x="7771302" y="2968953"/>
            <a:ext cx="407656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Reinforcement Learning, Decision Support Systems, …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4251726-2688-4AE7-853F-FA2804701B7D}"/>
              </a:ext>
            </a:extLst>
          </p:cNvPr>
          <p:cNvSpPr/>
          <p:nvPr/>
        </p:nvSpPr>
        <p:spPr>
          <a:xfrm>
            <a:off x="3668110" y="3234060"/>
            <a:ext cx="2747672" cy="2450103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9A4A24-EF3D-1583-A6F5-2239D4B8BC9C}"/>
              </a:ext>
            </a:extLst>
          </p:cNvPr>
          <p:cNvSpPr txBox="1"/>
          <p:nvPr/>
        </p:nvSpPr>
        <p:spPr>
          <a:xfrm>
            <a:off x="4506196" y="6483510"/>
            <a:ext cx="1226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Hindsight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45C56D-1CA4-34BB-759F-D950F9DA7266}"/>
              </a:ext>
            </a:extLst>
          </p:cNvPr>
          <p:cNvSpPr txBox="1"/>
          <p:nvPr/>
        </p:nvSpPr>
        <p:spPr>
          <a:xfrm>
            <a:off x="6784086" y="6497745"/>
            <a:ext cx="1226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Insight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17EF22-DC13-CFF0-1FD8-CE8EFCA3103C}"/>
              </a:ext>
            </a:extLst>
          </p:cNvPr>
          <p:cNvSpPr txBox="1"/>
          <p:nvPr/>
        </p:nvSpPr>
        <p:spPr>
          <a:xfrm>
            <a:off x="8106957" y="6497745"/>
            <a:ext cx="1504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Foresight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F2726F-4C21-8E34-0818-483135FDDFAF}"/>
              </a:ext>
            </a:extLst>
          </p:cNvPr>
          <p:cNvSpPr txBox="1"/>
          <p:nvPr/>
        </p:nvSpPr>
        <p:spPr>
          <a:xfrm>
            <a:off x="9385059" y="5390266"/>
            <a:ext cx="129848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Gartner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0041B0-5244-BD31-0BCC-A4CFDD97F58D}"/>
              </a:ext>
            </a:extLst>
          </p:cNvPr>
          <p:cNvSpPr txBox="1"/>
          <p:nvPr/>
        </p:nvSpPr>
        <p:spPr>
          <a:xfrm>
            <a:off x="4687721" y="324916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Why did it happen?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EEFCC7-4F2C-BCA9-AC03-BC2EC511D17F}"/>
              </a:ext>
            </a:extLst>
          </p:cNvPr>
          <p:cNvSpPr txBox="1"/>
          <p:nvPr/>
        </p:nvSpPr>
        <p:spPr>
          <a:xfrm>
            <a:off x="4353475" y="279757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Descriptive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66E557-062F-EC75-5808-29E2B89F73C4}"/>
              </a:ext>
            </a:extLst>
          </p:cNvPr>
          <p:cNvSpPr txBox="1"/>
          <p:nvPr/>
        </p:nvSpPr>
        <p:spPr>
          <a:xfrm>
            <a:off x="1028530" y="391099"/>
            <a:ext cx="648176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Types of Analytics</a:t>
            </a:r>
          </a:p>
        </p:txBody>
      </p:sp>
    </p:spTree>
    <p:extLst>
      <p:ext uri="{BB962C8B-B14F-4D97-AF65-F5344CB8AC3E}">
        <p14:creationId xmlns:p14="http://schemas.microsoft.com/office/powerpoint/2010/main" val="293570017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Descriptive Analytics - Data Exploration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2100" y="5963285"/>
            <a:ext cx="4065270" cy="7575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Histogram shows </a:t>
            </a:r>
            <a:r>
              <a:rPr lang="en-US" sz="1800" dirty="0">
                <a:solidFill>
                  <a:srgbClr val="C00000"/>
                </a:solidFill>
              </a:rPr>
              <a:t>distribution</a:t>
            </a:r>
            <a:r>
              <a:rPr lang="en-US" sz="1800" dirty="0"/>
              <a:t> and </a:t>
            </a:r>
            <a:r>
              <a:rPr lang="en-US" sz="1800" dirty="0">
                <a:solidFill>
                  <a:srgbClr val="C00000"/>
                </a:solidFill>
              </a:rPr>
              <a:t>structure</a:t>
            </a:r>
            <a:r>
              <a:rPr lang="en-US" sz="1800" dirty="0"/>
              <a:t> of the data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284" y="2565657"/>
            <a:ext cx="5271716" cy="3397628"/>
          </a:xfrm>
          <a:prstGeom prst="rect">
            <a:avLst/>
          </a:prstGeom>
        </p:spPr>
      </p:pic>
      <p:sp>
        <p:nvSpPr>
          <p:cNvPr id="71683" name="Text Box 4">
            <a:extLst>
              <a:ext uri="{FF2B5EF4-FFF2-40B4-BE49-F238E27FC236}">
                <a16:creationId xmlns:a16="http://schemas.microsoft.com/office/drawing/2014/main" id="{920A8FDE-E889-4A4D-99FD-61FD0081E6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2305" y="5963285"/>
            <a:ext cx="460541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 dirty="0">
                <a:latin typeface="+mn-lt"/>
              </a:rPr>
              <a:t>Scatter plot showing </a:t>
            </a:r>
            <a:r>
              <a:rPr lang="en-US" altLang="en-US" sz="1800" dirty="0">
                <a:solidFill>
                  <a:srgbClr val="C00000"/>
                </a:solidFill>
                <a:latin typeface="+mn-lt"/>
              </a:rPr>
              <a:t>noises</a:t>
            </a:r>
            <a:r>
              <a:rPr lang="en-US" altLang="en-US" sz="1800" dirty="0">
                <a:latin typeface="+mn-lt"/>
              </a:rPr>
              <a:t> and </a:t>
            </a:r>
            <a:r>
              <a:rPr lang="en-US" altLang="en-US" sz="1800" dirty="0">
                <a:solidFill>
                  <a:srgbClr val="C00000"/>
                </a:solidFill>
                <a:latin typeface="+mn-lt"/>
              </a:rPr>
              <a:t>outliers</a:t>
            </a:r>
          </a:p>
        </p:txBody>
      </p:sp>
      <p:pic>
        <p:nvPicPr>
          <p:cNvPr id="6" name="Picture 5" descr="A graph with dots on it&#10;&#10;Description automatically generated">
            <a:extLst>
              <a:ext uri="{FF2B5EF4-FFF2-40B4-BE49-F238E27FC236}">
                <a16:creationId xmlns:a16="http://schemas.microsoft.com/office/drawing/2014/main" id="{F1C17E1B-6796-C72E-1CFF-35D02635A9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948" y="2560544"/>
            <a:ext cx="3211902" cy="31762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BE1B9C-2041-A386-0E60-8165793C68AE}"/>
              </a:ext>
            </a:extLst>
          </p:cNvPr>
          <p:cNvSpPr txBox="1"/>
          <p:nvPr/>
        </p:nvSpPr>
        <p:spPr>
          <a:xfrm>
            <a:off x="850954" y="1441464"/>
            <a:ext cx="101346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Providing </a:t>
            </a:r>
            <a:r>
              <a:rPr lang="en-US" sz="2600" dirty="0">
                <a:solidFill>
                  <a:srgbClr val="C00000"/>
                </a:solidFill>
              </a:rPr>
              <a:t>insights</a:t>
            </a:r>
            <a:r>
              <a:rPr lang="en-US" sz="2600" dirty="0"/>
              <a:t> through reports and </a:t>
            </a:r>
            <a:r>
              <a:rPr lang="en-US" sz="2600" dirty="0">
                <a:solidFill>
                  <a:srgbClr val="C00000"/>
                </a:solidFill>
              </a:rPr>
              <a:t>visualizations</a:t>
            </a:r>
            <a:r>
              <a:rPr lang="en-US" sz="26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First steps in analytics, to </a:t>
            </a:r>
            <a:r>
              <a:rPr lang="en-US" sz="2600" dirty="0">
                <a:solidFill>
                  <a:srgbClr val="C00000"/>
                </a:solidFill>
              </a:rPr>
              <a:t>summarize</a:t>
            </a:r>
            <a:r>
              <a:rPr lang="en-US" sz="2600" dirty="0"/>
              <a:t> and </a:t>
            </a:r>
            <a:r>
              <a:rPr lang="en-US" sz="2600" dirty="0">
                <a:solidFill>
                  <a:srgbClr val="C00000"/>
                </a:solidFill>
              </a:rPr>
              <a:t>clean</a:t>
            </a:r>
            <a:r>
              <a:rPr lang="en-US" sz="2600" dirty="0"/>
              <a:t> the raw data.</a:t>
            </a:r>
          </a:p>
        </p:txBody>
      </p:sp>
    </p:spTree>
    <p:extLst>
      <p:ext uri="{BB962C8B-B14F-4D97-AF65-F5344CB8AC3E}">
        <p14:creationId xmlns:p14="http://schemas.microsoft.com/office/powerpoint/2010/main" val="13600319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5BA888F-3059-1571-BCC3-16234C853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1729" y="3023053"/>
            <a:ext cx="4453890" cy="33003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4669AEA-7BC3-4FD1-3917-7542FE78F03A}"/>
              </a:ext>
            </a:extLst>
          </p:cNvPr>
          <p:cNvSpPr txBox="1"/>
          <p:nvPr/>
        </p:nvSpPr>
        <p:spPr>
          <a:xfrm>
            <a:off x="735438" y="467930"/>
            <a:ext cx="916294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+mj-lt"/>
              </a:rPr>
              <a:t>Descriptive Analytics – Understanding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EB557-A55A-ED5D-C42F-93F4590C6DE3}"/>
              </a:ext>
            </a:extLst>
          </p:cNvPr>
          <p:cNvSpPr txBox="1"/>
          <p:nvPr/>
        </p:nvSpPr>
        <p:spPr>
          <a:xfrm>
            <a:off x="8115132" y="3313945"/>
            <a:ext cx="27116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spc="-20" dirty="0">
                <a:latin typeface="+mn-lt"/>
                <a:cs typeface="Times New Roman"/>
              </a:rPr>
              <a:t>Time-series data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9BF783-665E-F91C-1BF1-6595446E2E06}"/>
              </a:ext>
            </a:extLst>
          </p:cNvPr>
          <p:cNvSpPr txBox="1"/>
          <p:nvPr/>
        </p:nvSpPr>
        <p:spPr>
          <a:xfrm>
            <a:off x="7340651" y="6390070"/>
            <a:ext cx="3486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pc="70" dirty="0">
                <a:cs typeface="Times New Roman"/>
              </a:rPr>
              <a:t>Line chart showing the </a:t>
            </a:r>
            <a:r>
              <a:rPr lang="en-US" spc="70" dirty="0">
                <a:solidFill>
                  <a:srgbClr val="C00000"/>
                </a:solidFill>
                <a:cs typeface="Times New Roman"/>
              </a:rPr>
              <a:t>trends</a:t>
            </a:r>
            <a:endParaRPr lang="en-US" dirty="0">
              <a:solidFill>
                <a:srgbClr val="C00000"/>
              </a:solidFill>
            </a:endParaRPr>
          </a:p>
        </p:txBody>
      </p:sp>
      <p:graphicFrame>
        <p:nvGraphicFramePr>
          <p:cNvPr id="6" name="Object 3">
            <a:extLst>
              <a:ext uri="{FF2B5EF4-FFF2-40B4-BE49-F238E27FC236}">
                <a16:creationId xmlns:a16="http://schemas.microsoft.com/office/drawing/2014/main" id="{6B5E02BF-C480-ED62-23EE-C59EF5B3D7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3046899"/>
              </p:ext>
            </p:extLst>
          </p:nvPr>
        </p:nvGraphicFramePr>
        <p:xfrm>
          <a:off x="932946" y="2672859"/>
          <a:ext cx="3939269" cy="34776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10058400" imgH="9639300" progId="Paint.Picture">
                  <p:embed/>
                </p:oleObj>
              </mc:Choice>
              <mc:Fallback>
                <p:oleObj name="Bitmap Image" r:id="rId4" imgW="10058400" imgH="9639300" progId="Paint.Picture">
                  <p:embed/>
                  <p:pic>
                    <p:nvPicPr>
                      <p:cNvPr id="71682" name="Object 3">
                        <a:extLst>
                          <a:ext uri="{FF2B5EF4-FFF2-40B4-BE49-F238E27FC236}">
                            <a16:creationId xmlns:a16="http://schemas.microsoft.com/office/drawing/2014/main" id="{86156CB8-C7AC-FF45-9FF1-562E9467904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7918"/>
                      <a:stretch>
                        <a:fillRect/>
                      </a:stretch>
                    </p:blipFill>
                    <p:spPr bwMode="auto">
                      <a:xfrm>
                        <a:off x="932946" y="2672859"/>
                        <a:ext cx="3939269" cy="347763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8D14C88-4782-E887-3736-620E68F0CA65}"/>
              </a:ext>
            </a:extLst>
          </p:cNvPr>
          <p:cNvSpPr txBox="1"/>
          <p:nvPr/>
        </p:nvSpPr>
        <p:spPr>
          <a:xfrm>
            <a:off x="1096381" y="6000215"/>
            <a:ext cx="42205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 dirty="0"/>
              <a:t>Scatter plots showing the </a:t>
            </a:r>
            <a:r>
              <a:rPr lang="en-US" altLang="en-US" sz="1800" dirty="0">
                <a:solidFill>
                  <a:srgbClr val="C00000"/>
                </a:solidFill>
              </a:rPr>
              <a:t>correlations</a:t>
            </a:r>
            <a:r>
              <a:rPr lang="en-US" altLang="en-US" sz="1800" dirty="0"/>
              <a:t> between two features (from –1 to 1)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5D485E-53A7-93D2-9608-F0A7CE52EE40}"/>
              </a:ext>
            </a:extLst>
          </p:cNvPr>
          <p:cNvSpPr txBox="1"/>
          <p:nvPr/>
        </p:nvSpPr>
        <p:spPr>
          <a:xfrm>
            <a:off x="932946" y="1693505"/>
            <a:ext cx="107942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Focuses on describing data to </a:t>
            </a:r>
            <a:r>
              <a:rPr lang="en-US" sz="2400" dirty="0">
                <a:solidFill>
                  <a:srgbClr val="C00000"/>
                </a:solidFill>
              </a:rPr>
              <a:t>understand</a:t>
            </a:r>
            <a:r>
              <a:rPr lang="en-US" sz="2400" dirty="0"/>
              <a:t> what has </a:t>
            </a:r>
            <a:r>
              <a:rPr lang="en-US" sz="2400" dirty="0">
                <a:solidFill>
                  <a:srgbClr val="C00000"/>
                </a:solidFill>
              </a:rPr>
              <a:t>happened</a:t>
            </a:r>
            <a:r>
              <a:rPr lang="en-US" sz="2400" dirty="0"/>
              <a:t> in the past. </a:t>
            </a:r>
          </a:p>
        </p:txBody>
      </p:sp>
    </p:spTree>
    <p:extLst>
      <p:ext uri="{BB962C8B-B14F-4D97-AF65-F5344CB8AC3E}">
        <p14:creationId xmlns:p14="http://schemas.microsoft.com/office/powerpoint/2010/main" val="192921378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8D73B-0C4B-08DE-8C52-B7382CC0E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3862"/>
            <a:ext cx="11353800" cy="1325563"/>
          </a:xfrm>
        </p:spPr>
        <p:txBody>
          <a:bodyPr>
            <a:normAutofit/>
          </a:bodyPr>
          <a:lstStyle/>
          <a:p>
            <a:r>
              <a:rPr lang="en-US" dirty="0"/>
              <a:t>White-box vs. Black-box ML</a:t>
            </a:r>
          </a:p>
        </p:txBody>
      </p:sp>
      <p:pic>
        <p:nvPicPr>
          <p:cNvPr id="12" name="Content Placeholder 11" descr="A diagram of a pyramid&#10;&#10;Description automatically generated">
            <a:extLst>
              <a:ext uri="{FF2B5EF4-FFF2-40B4-BE49-F238E27FC236}">
                <a16:creationId xmlns:a16="http://schemas.microsoft.com/office/drawing/2014/main" id="{D4BAE8A8-90BC-A1A4-E5EB-64EAD84B0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9208" y="2537486"/>
            <a:ext cx="6021976" cy="370870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B25FC2-B90B-EDCE-C0E9-FEFA89A161E1}"/>
              </a:ext>
            </a:extLst>
          </p:cNvPr>
          <p:cNvSpPr txBox="1"/>
          <p:nvPr/>
        </p:nvSpPr>
        <p:spPr>
          <a:xfrm>
            <a:off x="533127" y="1430599"/>
            <a:ext cx="89480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White-box (Glass-box):</a:t>
            </a:r>
          </a:p>
          <a:p>
            <a:r>
              <a:rPr lang="en-US" sz="2000" dirty="0">
                <a:solidFill>
                  <a:srgbClr val="C00000"/>
                </a:solidFill>
              </a:rPr>
              <a:t>Interpretable</a:t>
            </a:r>
            <a:r>
              <a:rPr lang="en-US" sz="2000" dirty="0"/>
              <a:t> results for developing </a:t>
            </a:r>
            <a:r>
              <a:rPr lang="en-US" sz="2000" dirty="0">
                <a:solidFill>
                  <a:srgbClr val="C00000"/>
                </a:solidFill>
              </a:rPr>
              <a:t>data-driven theories</a:t>
            </a:r>
          </a:p>
          <a:p>
            <a:r>
              <a:rPr lang="en-US" sz="2000" dirty="0"/>
              <a:t>Transparency makes more </a:t>
            </a:r>
            <a:r>
              <a:rPr lang="en-US" sz="2000" dirty="0">
                <a:solidFill>
                  <a:srgbClr val="C00000"/>
                </a:solidFill>
              </a:rPr>
              <a:t>reliable</a:t>
            </a:r>
            <a:r>
              <a:rPr lang="en-US" sz="2000" dirty="0"/>
              <a:t> results than opaque models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58CC1F-14EB-A911-02CE-1F297952B51A}"/>
              </a:ext>
            </a:extLst>
          </p:cNvPr>
          <p:cNvSpPr txBox="1"/>
          <p:nvPr/>
        </p:nvSpPr>
        <p:spPr>
          <a:xfrm>
            <a:off x="8942070" y="5646490"/>
            <a:ext cx="344805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Black-box</a:t>
            </a:r>
            <a:r>
              <a:rPr lang="en-US" sz="2000" dirty="0"/>
              <a:t>:</a:t>
            </a:r>
          </a:p>
          <a:p>
            <a:r>
              <a:rPr lang="en-US" sz="2000" dirty="0"/>
              <a:t>Higher predictive </a:t>
            </a:r>
            <a:r>
              <a:rPr lang="en-US" sz="2000" dirty="0">
                <a:solidFill>
                  <a:srgbClr val="C00000"/>
                </a:solidFill>
              </a:rPr>
              <a:t>accuracy</a:t>
            </a:r>
          </a:p>
          <a:p>
            <a:r>
              <a:rPr lang="en-US" sz="2000" dirty="0"/>
              <a:t>More </a:t>
            </a:r>
            <a:r>
              <a:rPr lang="en-US" sz="2000" dirty="0">
                <a:solidFill>
                  <a:srgbClr val="C00000"/>
                </a:solidFill>
              </a:rPr>
              <a:t>complex tasks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C552FD-EE7A-65AF-D2AC-257D756EB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27" y="2628395"/>
            <a:ext cx="2908935" cy="16012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A5D0EB-BAC7-090E-6D81-F32B0A3CA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5581" y="4420261"/>
            <a:ext cx="2301619" cy="103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6220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339716-E5EF-5C11-2CC5-4443DF9C3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23267"/>
            <a:ext cx="8229600" cy="1143000"/>
          </a:xfrm>
        </p:spPr>
        <p:txBody>
          <a:bodyPr>
            <a:noAutofit/>
          </a:bodyPr>
          <a:lstStyle/>
          <a:p>
            <a:r>
              <a:rPr lang="en-US" dirty="0"/>
              <a:t>White-box Model- Example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C6380B-7BE7-2702-1C9B-5EFE512FFC31}"/>
              </a:ext>
            </a:extLst>
          </p:cNvPr>
          <p:cNvSpPr txBox="1"/>
          <p:nvPr/>
        </p:nvSpPr>
        <p:spPr>
          <a:xfrm>
            <a:off x="439838" y="6496233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https://www.sciencedirect.com/science/article/pii/S0167587724001478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F25011-E9CC-4C29-1693-05E07AF2F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838" y="1366267"/>
            <a:ext cx="4942399" cy="4778218"/>
          </a:xfrm>
          <a:prstGeom prst="rect">
            <a:avLst/>
          </a:prstGeom>
        </p:spPr>
      </p:pic>
      <p:pic>
        <p:nvPicPr>
          <p:cNvPr id="1026" name="Picture 2" descr="Fig. 1">
            <a:extLst>
              <a:ext uri="{FF2B5EF4-FFF2-40B4-BE49-F238E27FC236}">
                <a16:creationId xmlns:a16="http://schemas.microsoft.com/office/drawing/2014/main" id="{C202ADD0-2ACE-AE56-F678-6942D416F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765" y="1503675"/>
            <a:ext cx="4307290" cy="211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g. 3">
            <a:extLst>
              <a:ext uri="{FF2B5EF4-FFF2-40B4-BE49-F238E27FC236}">
                <a16:creationId xmlns:a16="http://schemas.microsoft.com/office/drawing/2014/main" id="{9F591724-8257-7D16-6344-A444B54F5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5724" y="3952161"/>
            <a:ext cx="2926438" cy="2804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g. 4">
            <a:extLst>
              <a:ext uri="{FF2B5EF4-FFF2-40B4-BE49-F238E27FC236}">
                <a16:creationId xmlns:a16="http://schemas.microsoft.com/office/drawing/2014/main" id="{6F87D4C1-6350-9CF8-FA8E-0F7709095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5838" y="3753888"/>
            <a:ext cx="1477807" cy="2905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3456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2D21D-D375-9BCA-1AFF-0C26EA3A5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vs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0991F-36C7-1C76-BAAE-1A4708655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9185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Programming</a:t>
            </a:r>
            <a:r>
              <a:rPr lang="en-US" dirty="0"/>
              <a:t>: </a:t>
            </a:r>
            <a:r>
              <a:rPr lang="en-US" dirty="0">
                <a:solidFill>
                  <a:srgbClr val="C00000"/>
                </a:solidFill>
              </a:rPr>
              <a:t>Explicit instructions </a:t>
            </a:r>
            <a:r>
              <a:rPr lang="en-US" dirty="0"/>
              <a:t>for the computer to follow. </a:t>
            </a:r>
          </a:p>
          <a:p>
            <a:pPr marL="0" indent="0">
              <a:buNone/>
            </a:pPr>
            <a:r>
              <a:rPr lang="en-US" b="1" dirty="0"/>
              <a:t>Machine Learning</a:t>
            </a:r>
            <a:r>
              <a:rPr lang="en-US" dirty="0"/>
              <a:t>: Models can </a:t>
            </a:r>
            <a:r>
              <a:rPr lang="en-US" dirty="0">
                <a:solidFill>
                  <a:srgbClr val="C00000"/>
                </a:solidFill>
              </a:rPr>
              <a:t>learn from data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4" descr="A diagram of a program&#10;&#10;Description automatically generated">
            <a:extLst>
              <a:ext uri="{FF2B5EF4-FFF2-40B4-BE49-F238E27FC236}">
                <a16:creationId xmlns:a16="http://schemas.microsoft.com/office/drawing/2014/main" id="{9C286FD1-DE50-228B-C05B-E4F4DF278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20" y="3078639"/>
            <a:ext cx="8622030" cy="323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99732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F04B8-C35B-8FC4-E42A-8A36CCED1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Black-box Model -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F3BE3-CB0D-99DE-36F0-EA914CDDF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8445"/>
            <a:ext cx="10728960" cy="4351338"/>
          </a:xfrm>
        </p:spPr>
        <p:txBody>
          <a:bodyPr/>
          <a:lstStyle/>
          <a:p>
            <a:r>
              <a:rPr lang="en-US" dirty="0"/>
              <a:t>LLMs are powerful </a:t>
            </a:r>
            <a:r>
              <a:rPr lang="en-US" dirty="0">
                <a:solidFill>
                  <a:srgbClr val="C00000"/>
                </a:solidFill>
              </a:rPr>
              <a:t>black-box</a:t>
            </a:r>
            <a:r>
              <a:rPr lang="en-US" dirty="0"/>
              <a:t> models</a:t>
            </a:r>
          </a:p>
          <a:p>
            <a:r>
              <a:rPr lang="en-US" dirty="0"/>
              <a:t>LLMs show </a:t>
            </a:r>
            <a:r>
              <a:rPr lang="en-US" dirty="0">
                <a:solidFill>
                  <a:srgbClr val="C00000"/>
                </a:solidFill>
              </a:rPr>
              <a:t>significant advantages </a:t>
            </a:r>
            <a:r>
              <a:rPr lang="en-US" dirty="0"/>
              <a:t>over most human doctors in medical diagnosis</a:t>
            </a:r>
          </a:p>
          <a:p>
            <a:r>
              <a:rPr lang="en-US" dirty="0"/>
              <a:t>The main </a:t>
            </a:r>
            <a:r>
              <a:rPr lang="en-US" dirty="0">
                <a:solidFill>
                  <a:srgbClr val="C00000"/>
                </a:solidFill>
              </a:rPr>
              <a:t>disadvantage</a:t>
            </a:r>
            <a:r>
              <a:rPr lang="en-US" dirty="0"/>
              <a:t> of LLMs is their </a:t>
            </a:r>
            <a:r>
              <a:rPr lang="en-US" dirty="0">
                <a:solidFill>
                  <a:srgbClr val="C00000"/>
                </a:solidFill>
              </a:rPr>
              <a:t>inability</a:t>
            </a:r>
            <a:r>
              <a:rPr lang="en-US" dirty="0"/>
              <a:t> to be </a:t>
            </a:r>
            <a:r>
              <a:rPr lang="en-US" dirty="0">
                <a:solidFill>
                  <a:srgbClr val="C00000"/>
                </a:solidFill>
              </a:rPr>
              <a:t>explained</a:t>
            </a:r>
            <a:r>
              <a:rPr lang="en-US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052BCE-A42A-459B-A576-3AF97F978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611" y="3527630"/>
            <a:ext cx="4822739" cy="29066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662D1D-2AEB-F418-D239-862C75E7F8F2}"/>
              </a:ext>
            </a:extLst>
          </p:cNvPr>
          <p:cNvSpPr txBox="1"/>
          <p:nvPr/>
        </p:nvSpPr>
        <p:spPr>
          <a:xfrm>
            <a:off x="7566661" y="6527998"/>
            <a:ext cx="38747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https://doi.org/10.1371/journal.pdig.0000341</a:t>
            </a:r>
            <a:endParaRPr lang="en-US" sz="1400" dirty="0"/>
          </a:p>
        </p:txBody>
      </p:sp>
      <p:pic>
        <p:nvPicPr>
          <p:cNvPr id="6" name="Image 2" descr="A diagram of meta-tuned and meta-tuned&#10;&#10;AI-generated content may be incorrect.">
            <a:extLst>
              <a:ext uri="{FF2B5EF4-FFF2-40B4-BE49-F238E27FC236}">
                <a16:creationId xmlns:a16="http://schemas.microsoft.com/office/drawing/2014/main" id="{10A3087E-D93F-442D-B955-D951BAB64FB4}"/>
              </a:ext>
            </a:extLst>
          </p:cNvPr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36319" y="3581877"/>
            <a:ext cx="4507231" cy="286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73867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332D8-21B4-2685-6D0C-D290F1519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Prescriptive Analytics – Explainability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46F32-153D-9BDA-3BE7-931E6C277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0524" cy="4351338"/>
          </a:xfrm>
        </p:spPr>
        <p:txBody>
          <a:bodyPr/>
          <a:lstStyle/>
          <a:p>
            <a:r>
              <a:rPr lang="en-US" sz="2400" dirty="0"/>
              <a:t>Some application needs more </a:t>
            </a:r>
            <a:r>
              <a:rPr lang="en-US" sz="2400" dirty="0">
                <a:solidFill>
                  <a:srgbClr val="C00000"/>
                </a:solidFill>
              </a:rPr>
              <a:t>interpretability</a:t>
            </a:r>
          </a:p>
          <a:p>
            <a:r>
              <a:rPr lang="en-US" sz="2400" dirty="0"/>
              <a:t>More </a:t>
            </a:r>
            <a:r>
              <a:rPr lang="en-US" sz="2400" dirty="0">
                <a:solidFill>
                  <a:srgbClr val="C00000"/>
                </a:solidFill>
              </a:rPr>
              <a:t>impactful</a:t>
            </a:r>
            <a:r>
              <a:rPr lang="en-US" sz="2400" dirty="0"/>
              <a:t> decisions, needs more </a:t>
            </a:r>
            <a:r>
              <a:rPr lang="en-US" sz="2400" dirty="0">
                <a:solidFill>
                  <a:srgbClr val="C00000"/>
                </a:solidFill>
              </a:rPr>
              <a:t>explainability</a:t>
            </a:r>
          </a:p>
          <a:p>
            <a:r>
              <a:rPr lang="en-US" sz="2400" u="sng" dirty="0">
                <a:solidFill>
                  <a:srgbClr val="C00000"/>
                </a:solidFill>
              </a:rPr>
              <a:t>Explainable AI </a:t>
            </a:r>
            <a:r>
              <a:rPr lang="en-US" sz="2400" dirty="0"/>
              <a:t>tries to address this issue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6BF2D9E-B074-34DB-10F1-CA0DE06A19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5" t="6574" r="6522" b="2105"/>
          <a:stretch>
            <a:fillRect/>
          </a:stretch>
        </p:blipFill>
        <p:spPr bwMode="auto">
          <a:xfrm>
            <a:off x="5198724" y="1690688"/>
            <a:ext cx="6901463" cy="5155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B4B223B0-0CDA-0590-209A-6A382B5732F7}"/>
              </a:ext>
            </a:extLst>
          </p:cNvPr>
          <p:cNvGrpSpPr/>
          <p:nvPr/>
        </p:nvGrpSpPr>
        <p:grpSpPr>
          <a:xfrm>
            <a:off x="1519362" y="4564474"/>
            <a:ext cx="2768557" cy="1744665"/>
            <a:chOff x="1472315" y="3572778"/>
            <a:chExt cx="2128629" cy="1915121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DA6F3902-D126-0212-1DAC-9B3A46779000}"/>
                </a:ext>
              </a:extLst>
            </p:cNvPr>
            <p:cNvCxnSpPr/>
            <p:nvPr/>
          </p:nvCxnSpPr>
          <p:spPr>
            <a:xfrm flipV="1">
              <a:off x="1747838" y="5128662"/>
              <a:ext cx="1694798" cy="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B3BB90F-3A5A-6199-0977-D9A2F348FB2F}"/>
                </a:ext>
              </a:extLst>
            </p:cNvPr>
            <p:cNvCxnSpPr/>
            <p:nvPr/>
          </p:nvCxnSpPr>
          <p:spPr>
            <a:xfrm flipV="1">
              <a:off x="1810794" y="3665721"/>
              <a:ext cx="5172" cy="152734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5820DF8-9ABE-2117-FFEA-E78758BB4CFC}"/>
                </a:ext>
              </a:extLst>
            </p:cNvPr>
            <p:cNvCxnSpPr>
              <a:stCxn id="13" idx="1"/>
            </p:cNvCxnSpPr>
            <p:nvPr/>
          </p:nvCxnSpPr>
          <p:spPr>
            <a:xfrm flipV="1">
              <a:off x="1621148" y="3572778"/>
              <a:ext cx="1790150" cy="1725653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7785B53-DA69-E517-1EB4-A6F7B87BA6F3}"/>
                </a:ext>
              </a:extLst>
            </p:cNvPr>
            <p:cNvSpPr/>
            <p:nvPr/>
          </p:nvSpPr>
          <p:spPr>
            <a:xfrm rot="16200000">
              <a:off x="1213829" y="4351613"/>
              <a:ext cx="848518" cy="3045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 dirty="0">
                  <a:solidFill>
                    <a:schemeClr val="tx1"/>
                  </a:solidFill>
                </a:rPr>
                <a:t>Impact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B086DF8-D082-8207-A8AE-0D0BE95D9ADA}"/>
                </a:ext>
              </a:extLst>
            </p:cNvPr>
            <p:cNvSpPr/>
            <p:nvPr/>
          </p:nvSpPr>
          <p:spPr>
            <a:xfrm>
              <a:off x="2162112" y="5183300"/>
              <a:ext cx="985033" cy="3045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 dirty="0">
                  <a:solidFill>
                    <a:schemeClr val="tx1"/>
                  </a:solidFill>
                </a:rPr>
                <a:t>Explainability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AA47051-536C-9420-C447-C9DFF9A49C6E}"/>
                </a:ext>
              </a:extLst>
            </p:cNvPr>
            <p:cNvSpPr/>
            <p:nvPr/>
          </p:nvSpPr>
          <p:spPr>
            <a:xfrm>
              <a:off x="1472315" y="3572778"/>
              <a:ext cx="379293" cy="2744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>
                  <a:solidFill>
                    <a:schemeClr val="tx1"/>
                  </a:solidFill>
                </a:rPr>
                <a:t>1</a:t>
              </a:r>
              <a:endParaRPr lang="en-US" sz="1400" b="1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080C9F-48BB-3837-7F9F-B900C5176084}"/>
                </a:ext>
              </a:extLst>
            </p:cNvPr>
            <p:cNvSpPr/>
            <p:nvPr/>
          </p:nvSpPr>
          <p:spPr>
            <a:xfrm>
              <a:off x="3221651" y="5171797"/>
              <a:ext cx="379293" cy="2744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>
                  <a:solidFill>
                    <a:schemeClr val="tx1"/>
                  </a:solidFill>
                </a:rPr>
                <a:t>1</a:t>
              </a:r>
              <a:endParaRPr lang="en-US" sz="1400" b="1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305EB0F-763E-12F0-8028-E81BDA1D4EB2}"/>
                </a:ext>
              </a:extLst>
            </p:cNvPr>
            <p:cNvSpPr/>
            <p:nvPr/>
          </p:nvSpPr>
          <p:spPr>
            <a:xfrm>
              <a:off x="1621148" y="5161221"/>
              <a:ext cx="379293" cy="2744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>
                  <a:solidFill>
                    <a:schemeClr val="tx1"/>
                  </a:solidFill>
                </a:rPr>
                <a:t>0</a:t>
              </a:r>
              <a:endParaRPr lang="en-US" sz="1400" b="1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4E2A37A-4E3B-2364-AF3D-2AE9E6A5795C}"/>
                </a:ext>
              </a:extLst>
            </p:cNvPr>
            <p:cNvSpPr/>
            <p:nvPr/>
          </p:nvSpPr>
          <p:spPr>
            <a:xfrm>
              <a:off x="1472315" y="4928172"/>
              <a:ext cx="379293" cy="2744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>
                  <a:solidFill>
                    <a:schemeClr val="tx1"/>
                  </a:solidFill>
                </a:rPr>
                <a:t>0</a:t>
              </a:r>
              <a:endParaRPr lang="en-US" sz="1400" b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735179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12AEA-6FDB-9928-0DD2-6AE61F955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290FE-8252-2341-30C3-D5434E257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070" y="1690688"/>
            <a:ext cx="9357360" cy="486092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Model-agnostic approaches</a:t>
            </a:r>
            <a:r>
              <a:rPr lang="en-US" dirty="0"/>
              <a:t> :</a:t>
            </a:r>
          </a:p>
          <a:p>
            <a:r>
              <a:rPr lang="en-US" b="1" dirty="0"/>
              <a:t>Feature Attribution</a:t>
            </a:r>
            <a:r>
              <a:rPr lang="en-US" dirty="0"/>
              <a:t>: Highlight </a:t>
            </a:r>
            <a:r>
              <a:rPr lang="en-US" dirty="0">
                <a:solidFill>
                  <a:srgbClr val="C00000"/>
                </a:solidFill>
              </a:rPr>
              <a:t>which parts</a:t>
            </a:r>
            <a:r>
              <a:rPr lang="en-US" dirty="0"/>
              <a:t> of the input most </a:t>
            </a:r>
            <a:r>
              <a:rPr lang="en-US" dirty="0">
                <a:solidFill>
                  <a:srgbClr val="C00000"/>
                </a:solidFill>
              </a:rPr>
              <a:t>influenced</a:t>
            </a:r>
            <a:r>
              <a:rPr lang="en-US" dirty="0"/>
              <a:t> the model’s output (e.g., SHAP)</a:t>
            </a:r>
          </a:p>
          <a:p>
            <a:r>
              <a:rPr lang="en-US" b="1" dirty="0"/>
              <a:t>Surrogate Models</a:t>
            </a:r>
            <a:r>
              <a:rPr lang="en-US" dirty="0"/>
              <a:t>: Train a simple, </a:t>
            </a:r>
            <a:r>
              <a:rPr lang="en-US" dirty="0">
                <a:solidFill>
                  <a:srgbClr val="C00000"/>
                </a:solidFill>
              </a:rPr>
              <a:t>interpretable model </a:t>
            </a:r>
            <a:r>
              <a:rPr lang="en-US" dirty="0"/>
              <a:t>(white-box) to </a:t>
            </a:r>
            <a:r>
              <a:rPr lang="en-US" dirty="0">
                <a:solidFill>
                  <a:srgbClr val="C00000"/>
                </a:solidFill>
              </a:rPr>
              <a:t>approximate</a:t>
            </a:r>
            <a:r>
              <a:rPr lang="en-US" dirty="0"/>
              <a:t> a complex one (e.g., LIME )</a:t>
            </a:r>
          </a:p>
          <a:p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Model-specific approaches</a:t>
            </a:r>
            <a:r>
              <a:rPr lang="en-US" dirty="0"/>
              <a:t>:</a:t>
            </a:r>
          </a:p>
          <a:p>
            <a:r>
              <a:rPr lang="en-US" b="1" dirty="0"/>
              <a:t>Transformers</a:t>
            </a:r>
            <a:r>
              <a:rPr lang="en-US" dirty="0"/>
              <a:t> : Representation of the </a:t>
            </a:r>
            <a:r>
              <a:rPr lang="en-US" dirty="0">
                <a:solidFill>
                  <a:srgbClr val="C00000"/>
                </a:solidFill>
              </a:rPr>
              <a:t>attention weights </a:t>
            </a:r>
            <a:r>
              <a:rPr lang="en-US" dirty="0"/>
              <a:t>learned in an attention mechanism (e.g., using Attention Heatmaps)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1634C7-342F-C58C-023B-066423F9C958}"/>
              </a:ext>
            </a:extLst>
          </p:cNvPr>
          <p:cNvSpPr txBox="1"/>
          <p:nvPr/>
        </p:nvSpPr>
        <p:spPr>
          <a:xfrm>
            <a:off x="10221241" y="6436197"/>
            <a:ext cx="185459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https://arxiv.org/pdf/1906.05714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0808BA-204C-EB52-590D-E9AC858CF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9836" y="3429000"/>
            <a:ext cx="1854590" cy="293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8694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47934-1B93-B2BD-9713-0096455F7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0B95A3-4BDE-6BEE-71CB-BCB1A22ADD20}"/>
              </a:ext>
            </a:extLst>
          </p:cNvPr>
          <p:cNvSpPr txBox="1"/>
          <p:nvPr/>
        </p:nvSpPr>
        <p:spPr>
          <a:xfrm>
            <a:off x="962406" y="1502688"/>
            <a:ext cx="1105281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The target dataset contains information of heart conditions and “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HeartDisease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” column (label) that indicates whether the patient has a heart disease(1) or not (0)</a:t>
            </a:r>
          </a:p>
          <a:p>
            <a:endParaRPr lang="en-US" sz="1800" b="0" strike="noStrike" spc="-1" dirty="0">
              <a:solidFill>
                <a:srgbClr val="000000"/>
              </a:solidFill>
              <a:latin typeface="Arial"/>
              <a:ea typeface="Arial"/>
            </a:endParaRPr>
          </a:p>
          <a:p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Develop a code using a common programing language (Python, R, Java, C#, C++, etc.) to:</a:t>
            </a:r>
          </a:p>
          <a:p>
            <a:r>
              <a:rPr lang="en-US" spc="-1" dirty="0">
                <a:solidFill>
                  <a:srgbClr val="000000"/>
                </a:solidFill>
                <a:latin typeface="Arial"/>
                <a:ea typeface="Arial"/>
              </a:rPr>
              <a:t>-Split data into training (72%), validation (8%) and test (20%)</a:t>
            </a:r>
          </a:p>
          <a:p>
            <a:r>
              <a:rPr lang="en-US" spc="-1" dirty="0">
                <a:solidFill>
                  <a:srgbClr val="000000"/>
                </a:solidFill>
                <a:latin typeface="Arial"/>
                <a:ea typeface="Arial"/>
              </a:rPr>
              <a:t>-Train three models of KNN-3, KNN-9 and KNN-21 using training data to predict label (last column) based on the other columns (features)</a:t>
            </a:r>
          </a:p>
          <a:p>
            <a:r>
              <a:rPr lang="en-US" spc="-1" dirty="0">
                <a:solidFill>
                  <a:srgbClr val="000000"/>
                </a:solidFill>
                <a:latin typeface="Arial"/>
                <a:ea typeface="Arial"/>
              </a:rPr>
              <a:t>-Calculate the accuracy of three models on the validation data</a:t>
            </a:r>
          </a:p>
          <a:p>
            <a:r>
              <a:rPr lang="en-US" spc="-1" dirty="0">
                <a:solidFill>
                  <a:srgbClr val="000000"/>
                </a:solidFill>
                <a:latin typeface="Arial"/>
                <a:ea typeface="Arial"/>
              </a:rPr>
              <a:t>-Select the best K among these three models</a:t>
            </a:r>
          </a:p>
          <a:p>
            <a:r>
              <a:rPr lang="en-US" spc="-1" dirty="0">
                <a:solidFill>
                  <a:srgbClr val="000000"/>
                </a:solidFill>
                <a:latin typeface="Arial"/>
                <a:ea typeface="Arial"/>
              </a:rPr>
              <a:t>-Train a model using the best K on both training and validation data</a:t>
            </a:r>
          </a:p>
          <a:p>
            <a:pPr marL="285750" indent="-285750">
              <a:buFontTx/>
              <a:buChar char="-"/>
            </a:pPr>
            <a:r>
              <a:rPr lang="en-US" spc="-1" dirty="0">
                <a:solidFill>
                  <a:srgbClr val="000000"/>
                </a:solidFill>
                <a:latin typeface="Arial"/>
                <a:ea typeface="Arial"/>
              </a:rPr>
              <a:t>Calculate the accuracy of the model on test data</a:t>
            </a:r>
          </a:p>
          <a:p>
            <a:pPr marL="285750" indent="-285750"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Train a k-means model with two clusters on all feature data</a:t>
            </a:r>
          </a:p>
          <a:p>
            <a:pPr marL="285750" indent="-285750">
              <a:buFontTx/>
              <a:buChar char="-"/>
            </a:pPr>
            <a:r>
              <a:rPr lang="en-US" spc="-1" dirty="0">
                <a:solidFill>
                  <a:srgbClr val="000000"/>
                </a:solidFill>
                <a:latin typeface="Arial"/>
                <a:ea typeface="Arial"/>
              </a:rPr>
              <a:t>Visualize the two clusters using </a:t>
            </a:r>
            <a:r>
              <a:rPr lang="en-US" spc="-1" dirty="0" err="1">
                <a:solidFill>
                  <a:srgbClr val="000000"/>
                </a:solidFill>
                <a:latin typeface="Arial"/>
                <a:ea typeface="Arial"/>
              </a:rPr>
              <a:t>MaxHR</a:t>
            </a:r>
            <a:r>
              <a:rPr lang="en-US" spc="-1" dirty="0">
                <a:solidFill>
                  <a:srgbClr val="000000"/>
                </a:solidFill>
                <a:latin typeface="Arial"/>
                <a:ea typeface="Arial"/>
              </a:rPr>
              <a:t> and Age</a:t>
            </a:r>
            <a:endParaRPr lang="en-US" sz="1800" b="0" strike="noStrike" spc="-1" dirty="0">
              <a:solidFill>
                <a:srgbClr val="000000"/>
              </a:solidFill>
              <a:latin typeface="Arial"/>
              <a:ea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latin typeface="Arial"/>
              <a:ea typeface="Arial"/>
            </a:endParaRPr>
          </a:p>
          <a:p>
            <a:r>
              <a:rPr lang="en-US" spc="-1" dirty="0">
                <a:solidFill>
                  <a:srgbClr val="000000"/>
                </a:solidFill>
                <a:latin typeface="Arial"/>
              </a:rPr>
              <a:t>Submit the code and the results in Canvas as follows:</a:t>
            </a:r>
          </a:p>
          <a:p>
            <a:endParaRPr lang="en-US" spc="-1" dirty="0">
              <a:solidFill>
                <a:srgbClr val="000000"/>
              </a:solidFill>
              <a:latin typeface="Arial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File name of Code : HW1_Code.[file type]  (e.g., HW1_Code.py 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File name of Result : HW1_Result.docx</a:t>
            </a:r>
          </a:p>
          <a:p>
            <a:endParaRPr lang="en-US" spc="-1" dirty="0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0278269-6392-6520-A127-D89FB7883F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3674389"/>
              </p:ext>
            </p:extLst>
          </p:nvPr>
        </p:nvGraphicFramePr>
        <p:xfrm>
          <a:off x="8653780" y="3742849"/>
          <a:ext cx="2908300" cy="2025650"/>
        </p:xfrm>
        <a:graphic>
          <a:graphicData uri="http://schemas.openxmlformats.org/drawingml/2006/table">
            <a:tbl>
              <a:tblPr/>
              <a:tblGrid>
                <a:gridCol w="266700">
                  <a:extLst>
                    <a:ext uri="{9D8B030D-6E8A-4147-A177-3AD203B41FA5}">
                      <a16:colId xmlns:a16="http://schemas.microsoft.com/office/drawing/2014/main" val="745943926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136062479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88639733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31130554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3549811909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Age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RestingBP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Cholesterol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MaxHR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HeartDisease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47599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140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289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172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203852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160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180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17253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283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774098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782917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195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657951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170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350110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237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170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622683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919993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140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960986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284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0433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9192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429E5-8204-BDEF-CBFC-4B72781F6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vs Programming -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72A02-DF0E-FB06-AD3F-A13FBDCC6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890807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Task</a:t>
            </a:r>
            <a:r>
              <a:rPr lang="en-US" dirty="0"/>
              <a:t>: </a:t>
            </a:r>
            <a:r>
              <a:rPr lang="en-US" dirty="0">
                <a:solidFill>
                  <a:srgbClr val="C00000"/>
                </a:solidFill>
              </a:rPr>
              <a:t>Grouping</a:t>
            </a:r>
            <a:r>
              <a:rPr lang="en-US" dirty="0"/>
              <a:t> patients based on </a:t>
            </a:r>
            <a:r>
              <a:rPr lang="en-US" dirty="0">
                <a:solidFill>
                  <a:srgbClr val="C00000"/>
                </a:solidFill>
              </a:rPr>
              <a:t>BMI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b="1" dirty="0"/>
              <a:t>Programming based on logic provided by SME: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If (Weight / Height ^2) &lt; 18.5 then </a:t>
            </a:r>
            <a:r>
              <a:rPr lang="en-US" dirty="0">
                <a:solidFill>
                  <a:srgbClr val="C00000"/>
                </a:solidFill>
              </a:rPr>
              <a:t>Underweight</a:t>
            </a:r>
          </a:p>
          <a:p>
            <a:pPr marL="0" indent="0">
              <a:buNone/>
            </a:pPr>
            <a:r>
              <a:rPr lang="en-US" dirty="0"/>
              <a:t>If (Weight / Height ^2) between 18.5 and 25 then </a:t>
            </a:r>
            <a:r>
              <a:rPr lang="en-US" dirty="0">
                <a:solidFill>
                  <a:srgbClr val="C00000"/>
                </a:solidFill>
              </a:rPr>
              <a:t>Normal</a:t>
            </a:r>
          </a:p>
          <a:p>
            <a:pPr marL="0" indent="0">
              <a:buNone/>
            </a:pPr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Machine Learning based on logic learned from data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Classify</a:t>
            </a:r>
            <a:r>
              <a:rPr lang="en-US" dirty="0"/>
              <a:t> patients based on </a:t>
            </a:r>
            <a:r>
              <a:rPr lang="en-US" dirty="0">
                <a:solidFill>
                  <a:srgbClr val="C00000"/>
                </a:solidFill>
              </a:rPr>
              <a:t>similarity</a:t>
            </a:r>
            <a:r>
              <a:rPr lang="en-US" dirty="0"/>
              <a:t> in </a:t>
            </a:r>
            <a:r>
              <a:rPr lang="en-US" dirty="0">
                <a:solidFill>
                  <a:srgbClr val="C00000"/>
                </a:solidFill>
              </a:rPr>
              <a:t>features</a:t>
            </a:r>
            <a:r>
              <a:rPr lang="en-US" dirty="0"/>
              <a:t> (Height and Weight) with other patients in </a:t>
            </a:r>
            <a:r>
              <a:rPr lang="en-US" dirty="0">
                <a:solidFill>
                  <a:srgbClr val="C00000"/>
                </a:solidFill>
              </a:rPr>
              <a:t>data </a:t>
            </a:r>
            <a:r>
              <a:rPr lang="en-US" dirty="0"/>
              <a:t>records</a:t>
            </a:r>
            <a:r>
              <a:rPr lang="en-US" dirty="0">
                <a:solidFill>
                  <a:srgbClr val="C00000"/>
                </a:solidFill>
              </a:rPr>
              <a:t>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1AAA62-303F-6626-5D84-8A6A1FAD2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6586" y="2272956"/>
            <a:ext cx="2551338" cy="15406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887D6A-2E07-C994-288E-4E3303245B66}"/>
              </a:ext>
            </a:extLst>
          </p:cNvPr>
          <p:cNvSpPr txBox="1"/>
          <p:nvPr/>
        </p:nvSpPr>
        <p:spPr>
          <a:xfrm>
            <a:off x="9569541" y="4215712"/>
            <a:ext cx="14316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249C31-1BCA-361A-A50A-1793B8149150}"/>
              </a:ext>
            </a:extLst>
          </p:cNvPr>
          <p:cNvSpPr txBox="1"/>
          <p:nvPr/>
        </p:nvSpPr>
        <p:spPr>
          <a:xfrm>
            <a:off x="11117911" y="4215712"/>
            <a:ext cx="10740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Labels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BBB8FF1-1C53-5664-1223-5D4D57CB4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9273" y="4585044"/>
            <a:ext cx="2925964" cy="221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348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E9052E-A6E2-8671-D3B7-028125715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096" y="2927816"/>
            <a:ext cx="2265045" cy="2531521"/>
          </a:xfrm>
          <a:prstGeom prst="rect">
            <a:avLst/>
          </a:prstGeom>
        </p:spPr>
      </p:pic>
      <p:sp>
        <p:nvSpPr>
          <p:cNvPr id="8194" name="Rectangle 2">
            <a:extLst>
              <a:ext uri="{FF2B5EF4-FFF2-40B4-BE49-F238E27FC236}">
                <a16:creationId xmlns:a16="http://schemas.microsoft.com/office/drawing/2014/main" id="{1EFBECBC-7674-4902-84D5-B9A905A4BD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10260" y="332066"/>
            <a:ext cx="10749280" cy="762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4000" dirty="0"/>
              <a:t>Example of Machine Learning- K Nearest Neighbors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069CE131-731E-4C4B-ADEC-92B8E04D8F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4560" y="1515237"/>
            <a:ext cx="10749280" cy="2057400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/>
              <a:t>K Nearest Neighbors (</a:t>
            </a:r>
            <a:r>
              <a:rPr lang="en-US" altLang="en-US" dirty="0">
                <a:solidFill>
                  <a:srgbClr val="C00000"/>
                </a:solidFill>
              </a:rPr>
              <a:t>KNN</a:t>
            </a:r>
            <a:r>
              <a:rPr lang="en-US" altLang="en-US" dirty="0"/>
              <a:t>) is a machine learning method (classifier)</a:t>
            </a:r>
          </a:p>
          <a:p>
            <a:pPr marL="0" indent="0" eaLnBrk="1" hangingPunct="1">
              <a:buNone/>
            </a:pPr>
            <a:r>
              <a:rPr lang="en-US" altLang="en-US" dirty="0"/>
              <a:t>KNN </a:t>
            </a:r>
            <a:r>
              <a:rPr lang="en-US" altLang="en-US" dirty="0">
                <a:solidFill>
                  <a:srgbClr val="C00000"/>
                </a:solidFill>
              </a:rPr>
              <a:t>classifies</a:t>
            </a:r>
            <a:r>
              <a:rPr lang="en-US" altLang="en-US" dirty="0"/>
              <a:t> a </a:t>
            </a:r>
            <a:r>
              <a:rPr lang="en-US" altLang="en-US" sz="2800" dirty="0"/>
              <a:t>new data point based on </a:t>
            </a:r>
            <a:r>
              <a:rPr lang="en-US" altLang="en-US" sz="2800" dirty="0">
                <a:solidFill>
                  <a:srgbClr val="C00000"/>
                </a:solidFill>
              </a:rPr>
              <a:t>similar</a:t>
            </a:r>
            <a:r>
              <a:rPr lang="en-US" altLang="en-US" sz="2800" dirty="0"/>
              <a:t> </a:t>
            </a:r>
            <a:r>
              <a:rPr lang="en-US" altLang="en-US" sz="2800" dirty="0">
                <a:solidFill>
                  <a:srgbClr val="C00000"/>
                </a:solidFill>
              </a:rPr>
              <a:t>data</a:t>
            </a:r>
          </a:p>
        </p:txBody>
      </p:sp>
      <p:sp>
        <p:nvSpPr>
          <p:cNvPr id="1315852" name="Text Box 12">
            <a:extLst>
              <a:ext uri="{FF2B5EF4-FFF2-40B4-BE49-F238E27FC236}">
                <a16:creationId xmlns:a16="http://schemas.microsoft.com/office/drawing/2014/main" id="{07BB175F-7CDA-4F34-A554-BC6D7CEA08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0474" y="4193577"/>
            <a:ext cx="4366901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i="1" dirty="0">
                <a:latin typeface="Palatino" charset="0"/>
                <a:sym typeface="Wingdings" panose="05000000000000000000" pitchFamily="2" charset="2"/>
              </a:rPr>
              <a:t> </a:t>
            </a:r>
            <a:r>
              <a:rPr lang="en-US" altLang="en-US" sz="2000" i="1" dirty="0">
                <a:latin typeface="Palatino" charset="0"/>
              </a:rPr>
              <a:t>Normal(</a:t>
            </a:r>
            <a:r>
              <a:rPr lang="en-US" altLang="en-US" sz="2000" i="1" dirty="0">
                <a:solidFill>
                  <a:schemeClr val="accent1"/>
                </a:solidFill>
                <a:latin typeface="Palatino" charset="0"/>
              </a:rPr>
              <a:t>-</a:t>
            </a:r>
            <a:r>
              <a:rPr lang="en-US" altLang="en-US" sz="2000" i="1" dirty="0">
                <a:latin typeface="Palatino" charset="0"/>
              </a:rPr>
              <a:t>) or Underweight(</a:t>
            </a:r>
            <a:r>
              <a:rPr lang="en-US" altLang="en-US" sz="2000" i="1" dirty="0">
                <a:solidFill>
                  <a:srgbClr val="C00000"/>
                </a:solidFill>
                <a:latin typeface="Palatino" charset="0"/>
              </a:rPr>
              <a:t>+</a:t>
            </a:r>
            <a:r>
              <a:rPr lang="en-US" altLang="en-US" sz="2000" i="1" dirty="0">
                <a:latin typeface="Palatino" charset="0"/>
              </a:rPr>
              <a:t>) Class?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13EE1F-552F-EF72-4027-09AF87F3EFA7}"/>
              </a:ext>
            </a:extLst>
          </p:cNvPr>
          <p:cNvSpPr txBox="1"/>
          <p:nvPr/>
        </p:nvSpPr>
        <p:spPr>
          <a:xfrm>
            <a:off x="698843" y="5995976"/>
            <a:ext cx="9667875" cy="1255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eaLnBrk="1" hangingPunct="1">
              <a:lnSpc>
                <a:spcPct val="90000"/>
              </a:lnSpc>
            </a:pPr>
            <a:r>
              <a:rPr lang="en-US" altLang="en-US" sz="2800" b="1" dirty="0"/>
              <a:t>Idea</a:t>
            </a:r>
            <a:r>
              <a:rPr lang="en-US" altLang="en-US" sz="2800" dirty="0"/>
              <a:t>: </a:t>
            </a:r>
            <a:r>
              <a:rPr lang="en-US" altLang="en-US" sz="2800" dirty="0">
                <a:solidFill>
                  <a:srgbClr val="C00000"/>
                </a:solidFill>
              </a:rPr>
              <a:t>Similar features </a:t>
            </a:r>
            <a:r>
              <a:rPr lang="en-US" altLang="en-US" sz="2800" dirty="0"/>
              <a:t>indicates </a:t>
            </a:r>
            <a:r>
              <a:rPr lang="en-US" altLang="en-US" sz="2800" dirty="0">
                <a:solidFill>
                  <a:srgbClr val="C00000"/>
                </a:solidFill>
              </a:rPr>
              <a:t>similar class </a:t>
            </a:r>
            <a:r>
              <a:rPr lang="en-US" altLang="en-US" sz="2800" dirty="0"/>
              <a:t>(label)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b="1" dirty="0"/>
              <a:t>Problem</a:t>
            </a:r>
            <a:r>
              <a:rPr lang="en-US" altLang="en-US" sz="2800" dirty="0"/>
              <a:t>: We need a </a:t>
            </a:r>
            <a:r>
              <a:rPr lang="en-US" altLang="en-US" sz="2800" dirty="0">
                <a:solidFill>
                  <a:srgbClr val="C00000"/>
                </a:solidFill>
              </a:rPr>
              <a:t>measure for similarity</a:t>
            </a:r>
          </a:p>
          <a:p>
            <a:pPr lvl="1" eaLnBrk="1" hangingPunct="1">
              <a:lnSpc>
                <a:spcPct val="90000"/>
              </a:lnSpc>
            </a:pPr>
            <a:endParaRPr lang="en-US" altLang="en-US" sz="28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38983C-86AC-74FD-55C3-AC98E35D8DE8}"/>
              </a:ext>
            </a:extLst>
          </p:cNvPr>
          <p:cNvCxnSpPr>
            <a:cxnSpLocks/>
          </p:cNvCxnSpPr>
          <p:nvPr/>
        </p:nvCxnSpPr>
        <p:spPr>
          <a:xfrm flipH="1" flipV="1">
            <a:off x="1410879" y="2732103"/>
            <a:ext cx="2338" cy="29032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EF86E2F-7147-2DFD-F3FB-51C8186FB164}"/>
              </a:ext>
            </a:extLst>
          </p:cNvPr>
          <p:cNvCxnSpPr>
            <a:cxnSpLocks/>
          </p:cNvCxnSpPr>
          <p:nvPr/>
        </p:nvCxnSpPr>
        <p:spPr>
          <a:xfrm>
            <a:off x="1413217" y="5635323"/>
            <a:ext cx="3175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5B7D2662-393A-655B-029E-C7AE8C094EFE}"/>
              </a:ext>
            </a:extLst>
          </p:cNvPr>
          <p:cNvSpPr/>
          <p:nvPr/>
        </p:nvSpPr>
        <p:spPr>
          <a:xfrm>
            <a:off x="2740049" y="4189428"/>
            <a:ext cx="313285" cy="40011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5A1EEC-5313-9248-25F4-7E8824E98531}"/>
              </a:ext>
            </a:extLst>
          </p:cNvPr>
          <p:cNvSpPr txBox="1"/>
          <p:nvPr/>
        </p:nvSpPr>
        <p:spPr>
          <a:xfrm>
            <a:off x="698843" y="2725734"/>
            <a:ext cx="6097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C00000"/>
                </a:solidFill>
              </a:rPr>
              <a:t>Height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E89A0F-7730-B4EA-DCE5-7FF9F91458E8}"/>
              </a:ext>
            </a:extLst>
          </p:cNvPr>
          <p:cNvSpPr txBox="1"/>
          <p:nvPr/>
        </p:nvSpPr>
        <p:spPr>
          <a:xfrm>
            <a:off x="3861141" y="5626644"/>
            <a:ext cx="3175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C00000"/>
                </a:solidFill>
              </a:rPr>
              <a:t>Weight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90B431-5CC7-52EC-8D35-B50EC7C301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8855" y="3095066"/>
            <a:ext cx="3347863" cy="253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90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893ce20-a697-4fd6-a4da-14011f6a471d}" enabled="1" method="Standard" siteId="{a8eec281-aaa3-4dae-ac9b-9a398b9215e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14140</TotalTime>
  <Words>5130</Words>
  <Application>Microsoft Office PowerPoint</Application>
  <PresentationFormat>Widescreen</PresentationFormat>
  <Paragraphs>908</Paragraphs>
  <Slides>73</Slides>
  <Notes>31</Notes>
  <HiddenSlides>0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73</vt:i4>
      </vt:variant>
    </vt:vector>
  </HeadingPairs>
  <TitlesOfParts>
    <vt:vector size="89" baseType="lpstr">
      <vt:lpstr>SimSun</vt:lpstr>
      <vt:lpstr>Aptos Narrow</vt:lpstr>
      <vt:lpstr>Arial</vt:lpstr>
      <vt:lpstr>Arial MT</vt:lpstr>
      <vt:lpstr>Arial Narrow</vt:lpstr>
      <vt:lpstr>Calibri</vt:lpstr>
      <vt:lpstr>Calibri Light</vt:lpstr>
      <vt:lpstr>Cambria Math</vt:lpstr>
      <vt:lpstr>JetBrains Mono</vt:lpstr>
      <vt:lpstr>Palatino</vt:lpstr>
      <vt:lpstr>Symbol</vt:lpstr>
      <vt:lpstr>Tahoma</vt:lpstr>
      <vt:lpstr>Times New Roman</vt:lpstr>
      <vt:lpstr>Office Theme</vt:lpstr>
      <vt:lpstr>PBrush</vt:lpstr>
      <vt:lpstr>Bitmap Image</vt:lpstr>
      <vt:lpstr>Advanced Techniques with  Large Language Models   Lecture 1</vt:lpstr>
      <vt:lpstr>Course Overview</vt:lpstr>
      <vt:lpstr>Topics Covered in This Course</vt:lpstr>
      <vt:lpstr>Assignments and Evaluations</vt:lpstr>
      <vt:lpstr>Recommended Publications</vt:lpstr>
      <vt:lpstr>Definitions</vt:lpstr>
      <vt:lpstr>Machine Learning vs Programming</vt:lpstr>
      <vt:lpstr>Machine Learning vs Programming - Example</vt:lpstr>
      <vt:lpstr>Example of Machine Learning- K Nearest Neighbors</vt:lpstr>
      <vt:lpstr>PowerPoint Presentation</vt:lpstr>
      <vt:lpstr>PowerPoint Presentation</vt:lpstr>
      <vt:lpstr>PowerPoint Presentation</vt:lpstr>
      <vt:lpstr>PowerPoint Presentation</vt:lpstr>
      <vt:lpstr>ML Advantages Over Programming</vt:lpstr>
      <vt:lpstr>PowerPoint Presentation</vt:lpstr>
      <vt:lpstr>A Typical Supervised Learning</vt:lpstr>
      <vt:lpstr>Phases in Typical Supervised Learning</vt:lpstr>
      <vt:lpstr>Some Supervised Algorithms</vt:lpstr>
      <vt:lpstr>Supervised Learning - Training</vt:lpstr>
      <vt:lpstr>Problem Statement</vt:lpstr>
      <vt:lpstr>Objective of Training</vt:lpstr>
      <vt:lpstr>Loss vs Error</vt:lpstr>
      <vt:lpstr>Under-fitting vs Over-fitting</vt:lpstr>
      <vt:lpstr>Overfitting and Underfitting - KNN Example</vt:lpstr>
      <vt:lpstr>Assessment of Overfitting using Test Data</vt:lpstr>
      <vt:lpstr>Avoid Overfitting During Training </vt:lpstr>
      <vt:lpstr>Cross-validation</vt:lpstr>
      <vt:lpstr>Hyperparameter Tuning using Validation Data </vt:lpstr>
      <vt:lpstr>Unsupervised Learning</vt:lpstr>
      <vt:lpstr>Some Unsupervised Algorithms</vt:lpstr>
      <vt:lpstr>A Typical Unsupervised Learning</vt:lpstr>
      <vt:lpstr>Loss Function in Supervised vs Unsupervised</vt:lpstr>
      <vt:lpstr>Example of Unsupervised Learning- Clustering</vt:lpstr>
      <vt:lpstr>Distance as Loss</vt:lpstr>
      <vt:lpstr>Partitioning Data based on Distance</vt:lpstr>
      <vt:lpstr>K-Means Clustering Algorithm </vt:lpstr>
      <vt:lpstr>PowerPoint Presentation</vt:lpstr>
      <vt:lpstr>Sample of K-means with two cluster</vt:lpstr>
      <vt:lpstr>K-Means Problems - Local Optimal</vt:lpstr>
      <vt:lpstr>K-Means Problems - Sensitive to Noisy Data</vt:lpstr>
      <vt:lpstr>Preparing Data</vt:lpstr>
      <vt:lpstr>Data Pre-processing for Clustering</vt:lpstr>
      <vt:lpstr>Data Preprocessing - Addressing Missing Data</vt:lpstr>
      <vt:lpstr>Multiple Imputation with Chained Equations (MICE)</vt:lpstr>
      <vt:lpstr>Data Preprocessing - Handling Outliers</vt:lpstr>
      <vt:lpstr>Identifying Outliers using Interquartile (IQR)</vt:lpstr>
      <vt:lpstr>Interquartile - Example</vt:lpstr>
      <vt:lpstr>Addressing Outliers</vt:lpstr>
      <vt:lpstr>PowerPoint Presentation</vt:lpstr>
      <vt:lpstr>PowerPoint Presentation</vt:lpstr>
      <vt:lpstr>Other Major Tasks in Data Preprocessing</vt:lpstr>
      <vt:lpstr>Data Preprocessing - Imbalanced Data</vt:lpstr>
      <vt:lpstr>Right Assessment in Imbalanced Data </vt:lpstr>
      <vt:lpstr>Model Assessment</vt:lpstr>
      <vt:lpstr>Model Assessment – Other Measures</vt:lpstr>
      <vt:lpstr>Model Assessment – Example</vt:lpstr>
      <vt:lpstr>Supervised vs Unsupervised</vt:lpstr>
      <vt:lpstr>Semi Supervised Learning (SSL)</vt:lpstr>
      <vt:lpstr>Expanding Training Data</vt:lpstr>
      <vt:lpstr>Hybrid Approaches</vt:lpstr>
      <vt:lpstr>Self-Supervised</vt:lpstr>
      <vt:lpstr>Reinforcement Learning</vt:lpstr>
      <vt:lpstr>PowerPoint Presentation</vt:lpstr>
      <vt:lpstr>Reward Model as Objective Function</vt:lpstr>
      <vt:lpstr>PowerPoint Presentation</vt:lpstr>
      <vt:lpstr>Descriptive Analytics - Data Exploration</vt:lpstr>
      <vt:lpstr>PowerPoint Presentation</vt:lpstr>
      <vt:lpstr>White-box vs. Black-box ML</vt:lpstr>
      <vt:lpstr>White-box Model- Example</vt:lpstr>
      <vt:lpstr>Black-box Model - Example</vt:lpstr>
      <vt:lpstr>Prescriptive Analytics – Explainability Problem</vt:lpstr>
      <vt:lpstr>Explainable AI</vt:lpstr>
      <vt:lpstr>Assignment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Abdolreza Mosaddegh</dc:creator>
  <cp:lastModifiedBy>Mosaddegh, Abdolreza</cp:lastModifiedBy>
  <cp:revision>355</cp:revision>
  <dcterms:created xsi:type="dcterms:W3CDTF">2023-12-26T07:54:20Z</dcterms:created>
  <dcterms:modified xsi:type="dcterms:W3CDTF">2025-09-08T10:54:09Z</dcterms:modified>
</cp:coreProperties>
</file>

<file path=docProps/thumbnail.jpeg>
</file>